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56" r:id="rId3"/>
    <p:sldId id="263" r:id="rId4"/>
    <p:sldId id="264" r:id="rId5"/>
    <p:sldId id="265" r:id="rId6"/>
    <p:sldId id="268" r:id="rId7"/>
    <p:sldId id="270" r:id="rId8"/>
    <p:sldId id="272" r:id="rId9"/>
    <p:sldId id="262" r:id="rId10"/>
    <p:sldId id="273" r:id="rId11"/>
    <p:sldId id="277" r:id="rId12"/>
    <p:sldId id="274" r:id="rId13"/>
    <p:sldId id="275" r:id="rId14"/>
    <p:sldId id="278" r:id="rId15"/>
    <p:sldId id="279" r:id="rId16"/>
    <p:sldId id="281" r:id="rId17"/>
    <p:sldId id="282" r:id="rId18"/>
    <p:sldId id="283" r:id="rId19"/>
    <p:sldId id="284" r:id="rId20"/>
    <p:sldId id="28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6" d="100"/>
          <a:sy n="66" d="100"/>
        </p:scale>
        <p:origin x="7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7C0A-E925-4287-BA6C-4E958702336D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6C35-FBF5-4BBF-A542-4911D2325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257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7C0A-E925-4287-BA6C-4E958702336D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6C35-FBF5-4BBF-A542-4911D2325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131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7C0A-E925-4287-BA6C-4E958702336D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6C35-FBF5-4BBF-A542-4911D2325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006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7C0A-E925-4287-BA6C-4E958702336D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6C35-FBF5-4BBF-A542-4911D2325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830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7C0A-E925-4287-BA6C-4E958702336D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6C35-FBF5-4BBF-A542-4911D2325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94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7C0A-E925-4287-BA6C-4E958702336D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6C35-FBF5-4BBF-A542-4911D2325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182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7C0A-E925-4287-BA6C-4E958702336D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6C35-FBF5-4BBF-A542-4911D2325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49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7C0A-E925-4287-BA6C-4E958702336D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6C35-FBF5-4BBF-A542-4911D2325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63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7C0A-E925-4287-BA6C-4E958702336D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6C35-FBF5-4BBF-A542-4911D2325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749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7C0A-E925-4287-BA6C-4E958702336D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6C35-FBF5-4BBF-A542-4911D2325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80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7C0A-E925-4287-BA6C-4E958702336D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6C35-FBF5-4BBF-A542-4911D2325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02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F7C0A-E925-4287-BA6C-4E958702336D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66C35-FBF5-4BBF-A542-4911D2325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5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2.png"/><Relationship Id="rId7" Type="http://schemas.openxmlformats.org/officeDocument/2006/relationships/image" Target="../media/image18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3.png"/><Relationship Id="rId4" Type="http://schemas.microsoft.com/office/2007/relationships/hdphoto" Target="../media/hdphoto1.wdp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428377" cy="709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25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4490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07669" y="0"/>
            <a:ext cx="1622323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4400" b="1" dirty="0" smtClean="0">
                <a:solidFill>
                  <a:srgbClr val="FF0000"/>
                </a:solidFill>
                <a:latin typeface="VNI-Avo" pitchFamily="2" charset="0"/>
              </a:rPr>
              <a:t>u</a:t>
            </a:r>
            <a:endParaRPr lang="en-US" sz="34400" b="1" dirty="0" smtClean="0">
              <a:solidFill>
                <a:srgbClr val="FF0000"/>
              </a:solidFill>
              <a:latin typeface="VNI-Avo" pitchFamily="2" charset="0"/>
            </a:endParaRPr>
          </a:p>
          <a:p>
            <a:endParaRPr lang="en-US" sz="16600" b="1" dirty="0"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510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13" y="0"/>
            <a:ext cx="11647872" cy="674199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6472" b="70160" l="28355" r="68245"/>
                    </a14:imgEffect>
                  </a14:imgLayer>
                </a14:imgProps>
              </a:ext>
            </a:extLst>
          </a:blip>
          <a:srcRect l="23369" t="21011" r="43827" b="24379"/>
          <a:stretch/>
        </p:blipFill>
        <p:spPr>
          <a:xfrm>
            <a:off x="3575714" y="232012"/>
            <a:ext cx="2388358" cy="501399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5"/>
          <a:srcRect l="67496" r="4662"/>
          <a:stretch/>
        </p:blipFill>
        <p:spPr>
          <a:xfrm>
            <a:off x="5964072" y="228562"/>
            <a:ext cx="1009934" cy="501744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330055" y="337744"/>
            <a:ext cx="4995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002060"/>
                </a:solidFill>
                <a:latin typeface="VNI-Avo" pitchFamily="2" charset="0"/>
              </a:rPr>
              <a:t>Phaân tích caáu taïo chöõ u</a:t>
            </a:r>
            <a:endParaRPr lang="en-US" sz="2800" b="1" dirty="0">
              <a:solidFill>
                <a:srgbClr val="00206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055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313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82018" y="1315855"/>
            <a:ext cx="79482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7200" dirty="0" smtClean="0">
                <a:solidFill>
                  <a:srgbClr val="FF0000"/>
                </a:solidFill>
                <a:latin typeface="VNI-Avo" pitchFamily="2" charset="0"/>
              </a:rPr>
              <a:t>Giôùi thieäu caùc </a:t>
            </a:r>
          </a:p>
          <a:p>
            <a:r>
              <a:rPr lang="vi-VN" sz="7200" dirty="0" smtClean="0">
                <a:solidFill>
                  <a:srgbClr val="FF0000"/>
                </a:solidFill>
                <a:latin typeface="VNI-Avo" pitchFamily="2" charset="0"/>
              </a:rPr>
              <a:t>kieåu chöõ </a:t>
            </a:r>
            <a:r>
              <a:rPr lang="vi-VN" sz="6600" dirty="0" smtClean="0">
                <a:solidFill>
                  <a:srgbClr val="FF0000"/>
                </a:solidFill>
                <a:latin typeface="VNI-Avo" pitchFamily="2" charset="0"/>
              </a:rPr>
              <a:t>u</a:t>
            </a:r>
            <a:endParaRPr lang="en-US" sz="6600" dirty="0">
              <a:solidFill>
                <a:srgbClr val="FF00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16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95634" y="1979261"/>
            <a:ext cx="1622323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3800" b="1" dirty="0" smtClean="0">
                <a:solidFill>
                  <a:srgbClr val="FF0000"/>
                </a:solidFill>
                <a:latin typeface="VNI-Avo" pitchFamily="2" charset="0"/>
              </a:rPr>
              <a:t>u</a:t>
            </a:r>
            <a:endParaRPr lang="en-US" sz="13800" b="1" dirty="0" smtClean="0">
              <a:solidFill>
                <a:srgbClr val="FF0000"/>
              </a:solidFill>
              <a:latin typeface="VNI-Avo" pitchFamily="2" charset="0"/>
            </a:endParaRPr>
          </a:p>
          <a:p>
            <a:endParaRPr lang="en-US" sz="16600" b="1" dirty="0">
              <a:latin typeface="VNI-Avo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2421" y="1717651"/>
            <a:ext cx="125202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6600" b="1" dirty="0" smtClean="0">
                <a:solidFill>
                  <a:srgbClr val="002060"/>
                </a:solidFill>
                <a:latin typeface="VNI-Avo" pitchFamily="2" charset="0"/>
              </a:rPr>
              <a:t>U</a:t>
            </a:r>
            <a:endParaRPr lang="en-US" sz="16600" b="1" dirty="0">
              <a:solidFill>
                <a:srgbClr val="002060"/>
              </a:solidFill>
              <a:latin typeface="VNI-Avo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5863882" y="2349305"/>
            <a:ext cx="199761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6600" b="1" dirty="0" smtClean="0">
                <a:latin typeface="HP001 4H" panose="020B0603050302020204" pitchFamily="34" charset="-127"/>
                <a:ea typeface="HP001 4H" panose="020B0603050302020204" pitchFamily="34" charset="-127"/>
              </a:rPr>
              <a:t>U</a:t>
            </a:r>
            <a:endParaRPr lang="en-US" sz="16600" b="1" dirty="0">
              <a:latin typeface="HP001 4H" panose="020B0603050302020204" pitchFamily="34" charset="-127"/>
              <a:ea typeface="HP001 4H" panose="020B0603050302020204" pitchFamily="34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63873" y="2349305"/>
            <a:ext cx="136287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16600" dirty="0" smtClean="0">
                <a:solidFill>
                  <a:srgbClr val="FFFF00"/>
                </a:solidFill>
                <a:latin typeface="HP001 4H" panose="020B0603050302020204" pitchFamily="34" charset="-127"/>
                <a:ea typeface="HP001 4H" panose="020B0603050302020204" pitchFamily="34" charset="-127"/>
              </a:rPr>
              <a:t>u</a:t>
            </a:r>
            <a:endParaRPr lang="en-US" sz="16600" dirty="0">
              <a:solidFill>
                <a:srgbClr val="FFFF00"/>
              </a:solidFill>
              <a:latin typeface="HP001 4H" panose="020B0603050302020204" pitchFamily="34" charset="-127"/>
              <a:ea typeface="HP001 4H" panose="020B06030503020202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8265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57685" cy="674199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71523" y="-736979"/>
            <a:ext cx="1023146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4400" b="1" dirty="0">
                <a:solidFill>
                  <a:srgbClr val="002060"/>
                </a:solidFill>
                <a:latin typeface="VNI-Avo" pitchFamily="2" charset="0"/>
              </a:rPr>
              <a:t>ö</a:t>
            </a:r>
            <a:endParaRPr lang="en-US" sz="34400" b="1" dirty="0" smtClean="0">
              <a:solidFill>
                <a:srgbClr val="002060"/>
              </a:solidFill>
              <a:latin typeface="VNI-Avo" pitchFamily="2" charset="0"/>
            </a:endParaRPr>
          </a:p>
          <a:p>
            <a:endParaRPr lang="en-US" sz="16600" b="1" dirty="0"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69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l="56921"/>
          <a:stretch/>
        </p:blipFill>
        <p:spPr>
          <a:xfrm>
            <a:off x="6227942" y="-1008514"/>
            <a:ext cx="3387898" cy="91752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/>
          <a:srcRect r="43787"/>
          <a:stretch/>
        </p:blipFill>
        <p:spPr>
          <a:xfrm>
            <a:off x="1800209" y="-1008513"/>
            <a:ext cx="4427733" cy="91752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185" b="41430" l="60480" r="70766">
                        <a14:backgroundMark x1="63573" y1="36929" x2="63960" y2="42025"/>
                      </a14:backgroundRemoval>
                    </a14:imgEffect>
                  </a14:imgLayer>
                </a14:imgProps>
              </a:ext>
            </a:extLst>
          </a:blip>
          <a:srcRect l="61318" t="18167" r="29287" b="60534"/>
          <a:stretch/>
        </p:blipFill>
        <p:spPr>
          <a:xfrm>
            <a:off x="6471966" y="668741"/>
            <a:ext cx="696037" cy="193798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033071" y="1114512"/>
            <a:ext cx="4995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C00000"/>
                </a:solidFill>
                <a:latin typeface="VNI-Avo" pitchFamily="2" charset="0"/>
              </a:rPr>
              <a:t>Phaân tích caáu taïo chöõ ö</a:t>
            </a:r>
            <a:endParaRPr lang="en-US" sz="2800" b="1" dirty="0">
              <a:solidFill>
                <a:srgbClr val="C000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018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313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82018" y="1315855"/>
            <a:ext cx="79482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7200" dirty="0" smtClean="0">
                <a:solidFill>
                  <a:srgbClr val="FF0000"/>
                </a:solidFill>
                <a:latin typeface="VNI-Avo" pitchFamily="2" charset="0"/>
              </a:rPr>
              <a:t>Giôùi thieäu caùc </a:t>
            </a:r>
          </a:p>
          <a:p>
            <a:r>
              <a:rPr lang="vi-VN" sz="7200" dirty="0" smtClean="0">
                <a:solidFill>
                  <a:srgbClr val="FF0000"/>
                </a:solidFill>
                <a:latin typeface="VNI-Avo" pitchFamily="2" charset="0"/>
              </a:rPr>
              <a:t>kieåu chöõ </a:t>
            </a:r>
            <a:r>
              <a:rPr lang="vi-VN" sz="6600" dirty="0">
                <a:solidFill>
                  <a:srgbClr val="FF0000"/>
                </a:solidFill>
                <a:latin typeface="VNI-Avo" pitchFamily="2" charset="0"/>
              </a:rPr>
              <a:t>ö</a:t>
            </a:r>
            <a:endParaRPr lang="en-US" sz="6600" dirty="0">
              <a:solidFill>
                <a:srgbClr val="FF00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39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" y="-5080"/>
            <a:ext cx="12182982" cy="68630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70959" y="1336747"/>
            <a:ext cx="2452916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3900" b="1" dirty="0">
                <a:solidFill>
                  <a:srgbClr val="002060"/>
                </a:solidFill>
                <a:latin typeface="VNI-Avo" pitchFamily="2" charset="0"/>
              </a:rPr>
              <a:t>Ö</a:t>
            </a:r>
            <a:endParaRPr lang="en-US" sz="23900" b="1" dirty="0">
              <a:solidFill>
                <a:srgbClr val="002060"/>
              </a:solidFill>
              <a:latin typeface="VNI-Avo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35988" y="1997783"/>
            <a:ext cx="1830950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3900" b="1" dirty="0">
                <a:latin typeface="HP001 4H" panose="020B0603050302020204" pitchFamily="34" charset="-127"/>
                <a:ea typeface="HP001 4H" panose="020B0603050302020204" pitchFamily="34" charset="-127"/>
              </a:rPr>
              <a:t>ö</a:t>
            </a:r>
            <a:endParaRPr lang="en-US" sz="23900" b="1" dirty="0">
              <a:latin typeface="HP001 4H" panose="020B0603050302020204" pitchFamily="34" charset="-127"/>
              <a:ea typeface="HP001 4H" panose="020B0603050302020204" pitchFamily="34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5708" y="2613336"/>
            <a:ext cx="3063659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19900" b="1" dirty="0" smtClean="0">
                <a:solidFill>
                  <a:srgbClr val="7030A0"/>
                </a:solidFill>
                <a:latin typeface="HP001 4H" panose="020B0603050302020204" pitchFamily="34" charset="-127"/>
                <a:ea typeface="HP001 4H" panose="020B0603050302020204" pitchFamily="34" charset="-127"/>
              </a:rPr>
              <a:t>Ö</a:t>
            </a:r>
            <a:endParaRPr lang="en-US" sz="19900" b="1" dirty="0">
              <a:solidFill>
                <a:srgbClr val="7030A0"/>
              </a:solidFill>
              <a:latin typeface="HP001 4H" panose="020B0603050302020204" pitchFamily="34" charset="-127"/>
              <a:ea typeface="HP001 4H" panose="020B0603050302020204" pitchFamily="34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15159" y="1336747"/>
            <a:ext cx="2029723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3900" b="1" dirty="0">
                <a:solidFill>
                  <a:srgbClr val="FFC000"/>
                </a:solidFill>
                <a:latin typeface="VNI-Avo" pitchFamily="2" charset="0"/>
              </a:rPr>
              <a:t>ö</a:t>
            </a:r>
            <a:endParaRPr lang="en-US" sz="23900" b="1" dirty="0">
              <a:solidFill>
                <a:srgbClr val="FFC0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01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818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48668" y="109182"/>
            <a:ext cx="47494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7200" b="1" dirty="0" smtClean="0">
                <a:solidFill>
                  <a:srgbClr val="7030A0"/>
                </a:solidFill>
                <a:latin typeface="VNI-Avo" pitchFamily="2" charset="0"/>
              </a:rPr>
              <a:t>So saùnh</a:t>
            </a:r>
            <a:endParaRPr lang="en-US" sz="7200" b="1" dirty="0">
              <a:solidFill>
                <a:srgbClr val="7030A0"/>
              </a:solidFill>
              <a:latin typeface="VNI-Avo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6472" b="70160" l="28355" r="68245"/>
                    </a14:imgEffect>
                  </a14:imgLayer>
                </a14:imgProps>
              </a:ext>
            </a:extLst>
          </a:blip>
          <a:srcRect l="23369" t="21011" r="43827" b="24379"/>
          <a:stretch/>
        </p:blipFill>
        <p:spPr>
          <a:xfrm>
            <a:off x="2342866" y="1119116"/>
            <a:ext cx="2388358" cy="501399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/>
          <a:srcRect l="67496" r="4662"/>
          <a:stretch/>
        </p:blipFill>
        <p:spPr>
          <a:xfrm>
            <a:off x="4731224" y="1119116"/>
            <a:ext cx="1009934" cy="50174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/>
          <a:srcRect r="43787"/>
          <a:stretch/>
        </p:blipFill>
        <p:spPr>
          <a:xfrm>
            <a:off x="3882133" y="-858388"/>
            <a:ext cx="4427733" cy="91752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/>
          <a:srcRect l="56921"/>
          <a:stretch/>
        </p:blipFill>
        <p:spPr>
          <a:xfrm>
            <a:off x="8309866" y="-858389"/>
            <a:ext cx="3387898" cy="91752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0185" b="41430" l="60480" r="70766">
                        <a14:backgroundMark x1="63573" y1="36929" x2="63960" y2="42025"/>
                      </a14:backgroundRemoval>
                    </a14:imgEffect>
                  </a14:imgLayer>
                </a14:imgProps>
              </a:ext>
            </a:extLst>
          </a:blip>
          <a:srcRect l="61318" t="18167" r="29287" b="60534"/>
          <a:stretch/>
        </p:blipFill>
        <p:spPr>
          <a:xfrm>
            <a:off x="8497189" y="709346"/>
            <a:ext cx="696037" cy="193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776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649"/>
            <a:ext cx="12192000" cy="70763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88609" y="1119117"/>
            <a:ext cx="74380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b="1" dirty="0" smtClean="0">
                <a:solidFill>
                  <a:srgbClr val="002060"/>
                </a:solidFill>
                <a:latin typeface="VNI-Avo" pitchFamily="2" charset="0"/>
              </a:rPr>
              <a:t>Troø chôi: ai nhanh hôn</a:t>
            </a:r>
            <a:endParaRPr lang="en-US" sz="4400" b="1" dirty="0">
              <a:solidFill>
                <a:srgbClr val="002060"/>
              </a:solidFill>
              <a:latin typeface="VNI-Avo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3618" y="2320121"/>
            <a:ext cx="74380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b="1" dirty="0" smtClean="0">
                <a:solidFill>
                  <a:srgbClr val="FF0000"/>
                </a:solidFill>
                <a:latin typeface="VNI-Avo" pitchFamily="2" charset="0"/>
              </a:rPr>
              <a:t>Troø chôi: chung söùc</a:t>
            </a:r>
            <a:endParaRPr lang="en-US" sz="4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00596" y="397444"/>
            <a:ext cx="74380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b="1" dirty="0" smtClean="0">
                <a:solidFill>
                  <a:srgbClr val="FF0000"/>
                </a:solidFill>
                <a:latin typeface="VNI-Avo" pitchFamily="2" charset="0"/>
              </a:rPr>
              <a:t>Troø chôi: Ai tinh maét</a:t>
            </a:r>
            <a:endParaRPr lang="en-US" sz="4400" b="1" dirty="0">
              <a:solidFill>
                <a:srgbClr val="FF00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33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82966" y="1981445"/>
            <a:ext cx="38935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 smtClean="0">
                <a:solidFill>
                  <a:srgbClr val="00B050"/>
                </a:solidFill>
              </a:rPr>
              <a:t>Đề tài:</a:t>
            </a:r>
            <a:endParaRPr lang="en-US" sz="2800" b="1" u="sng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70630" y="1339056"/>
            <a:ext cx="7205405" cy="523220"/>
          </a:xfrm>
          <a:prstGeom prst="rect">
            <a:avLst/>
          </a:prstGeom>
          <a:noFill/>
        </p:spPr>
        <p:txBody>
          <a:bodyPr wrap="square" rtlCol="0">
            <a:prstTxWarp prst="textChevronInverted">
              <a:avLst/>
            </a:prstTxWarp>
            <a:spAutoFit/>
          </a:bodyPr>
          <a:lstStyle/>
          <a:p>
            <a:r>
              <a:rPr lang="vi-VN" sz="2800" b="1" dirty="0" smtClean="0">
                <a:ln>
                  <a:solidFill>
                    <a:srgbClr val="FFC00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LĨNH VỰC PHÁT TRIỄN NGÔN NGỮ</a:t>
            </a:r>
            <a:endParaRPr lang="en-US" sz="2800" b="1" dirty="0">
              <a:ln>
                <a:solidFill>
                  <a:srgbClr val="FFC000"/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46091" y="131907"/>
            <a:ext cx="56191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75000"/>
                  </a:schemeClr>
                </a:solidFill>
              </a:rPr>
              <a:t>    UBND PHƯỜNG CƯ BAO</a:t>
            </a:r>
          </a:p>
          <a:p>
            <a:r>
              <a:rPr lang="vi-VN" sz="2800" b="1" dirty="0" smtClean="0">
                <a:solidFill>
                  <a:schemeClr val="accent1">
                    <a:lumMod val="75000"/>
                  </a:schemeClr>
                </a:solidFill>
              </a:rPr>
              <a:t>TRƯỜNG </a:t>
            </a:r>
            <a:r>
              <a:rPr lang="vi-VN" sz="2800" b="1" dirty="0" smtClean="0">
                <a:solidFill>
                  <a:schemeClr val="accent1">
                    <a:lumMod val="75000"/>
                  </a:schemeClr>
                </a:solidFill>
              </a:rPr>
              <a:t>MG HOA NGỌC LAN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05119" y="2425070"/>
            <a:ext cx="6770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 smtClean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LÀM QUEN CHỮ CÁI </a:t>
            </a:r>
            <a:r>
              <a:rPr lang="vi-VN" sz="4000" b="1" dirty="0" smtClean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U Ư</a:t>
            </a:r>
            <a:endParaRPr lang="en-US" sz="4000" b="1" dirty="0">
              <a:ln w="0"/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9965" y="3067459"/>
            <a:ext cx="67400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Lớp: </a:t>
            </a:r>
            <a:r>
              <a:rPr lang="vi-VN" sz="32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5-6 </a:t>
            </a:r>
            <a:r>
              <a:rPr lang="vi-VN" sz="32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tuổi</a:t>
            </a:r>
          </a:p>
          <a:p>
            <a:r>
              <a:rPr lang="vi-VN" sz="32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Giáo viên: </a:t>
            </a:r>
            <a:r>
              <a:rPr lang="vi-VN" sz="32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H Nin Niê</a:t>
            </a:r>
            <a:endParaRPr lang="en-US" sz="32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6357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1" name="WordArt 9"/>
          <p:cNvSpPr>
            <a:spLocks noChangeArrowheads="1" noChangeShapeType="1" noTextEdit="1"/>
          </p:cNvSpPr>
          <p:nvPr/>
        </p:nvSpPr>
        <p:spPr bwMode="auto">
          <a:xfrm>
            <a:off x="2133600" y="381000"/>
            <a:ext cx="8229600" cy="1752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gradFill rotWithShape="1">
                  <a:gsLst>
                    <a:gs pos="0">
                      <a:srgbClr val="FF0066"/>
                    </a:gs>
                    <a:gs pos="100000">
                      <a:srgbClr val="000099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HỌC ĐẾN ĐÂY KẾT THÚC RỒI </a:t>
            </a:r>
          </a:p>
          <a:p>
            <a:pPr algn="ctr"/>
            <a:r>
              <a:rPr lang="en-US" sz="3600" b="1" i="1" kern="10">
                <a:gradFill rotWithShape="1">
                  <a:gsLst>
                    <a:gs pos="0">
                      <a:srgbClr val="FF0066"/>
                    </a:gs>
                    <a:gs pos="100000">
                      <a:srgbClr val="000099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 CHÀO VÀ HẸN GẶP LẠI CÁC CON</a:t>
            </a:r>
          </a:p>
        </p:txBody>
      </p:sp>
    </p:spTree>
    <p:extLst>
      <p:ext uri="{BB962C8B-B14F-4D97-AF65-F5344CB8AC3E}">
        <p14:creationId xmlns:p14="http://schemas.microsoft.com/office/powerpoint/2010/main" val="395154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58" y="266557"/>
            <a:ext cx="11095630" cy="47694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73745" y="5036024"/>
            <a:ext cx="70695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600" b="1" dirty="0" smtClean="0">
                <a:solidFill>
                  <a:srgbClr val="FF0000"/>
                </a:solidFill>
                <a:latin typeface="VNI-Avo" pitchFamily="2" charset="0"/>
              </a:rPr>
              <a:t>Böøa ruoäng</a:t>
            </a:r>
            <a:endParaRPr lang="en-US" sz="9600" b="1" dirty="0">
              <a:solidFill>
                <a:srgbClr val="FF00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85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89972" y="3470241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B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7249" y="3470241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ö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64832" y="3470241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a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70639" y="3470241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u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45793" y="3470241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r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89142" y="3470241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o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07645" y="3470241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n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015830" y="3470241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>
                <a:solidFill>
                  <a:srgbClr val="FF0000"/>
                </a:solidFill>
                <a:latin typeface="VNI-Avo" pitchFamily="2" charset="0"/>
              </a:rPr>
              <a:t>g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26332" y="3179298"/>
            <a:ext cx="50643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b="1" dirty="0" smtClean="0">
                <a:solidFill>
                  <a:srgbClr val="FF0000"/>
                </a:solidFill>
                <a:latin typeface="VNI-Avo" pitchFamily="2" charset="0"/>
              </a:rPr>
              <a:t>ø</a:t>
            </a:r>
            <a:endParaRPr lang="en-US" sz="166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106999" y="3348110"/>
            <a:ext cx="27549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smtClean="0">
                <a:solidFill>
                  <a:srgbClr val="FF0000"/>
                </a:solidFill>
                <a:latin typeface="VNI-Avo" pitchFamily="2" charset="0"/>
              </a:rPr>
              <a:t>â</a:t>
            </a:r>
            <a:endParaRPr lang="en-US" sz="13800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953940" y="3762629"/>
            <a:ext cx="5179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VNI-Avo" pitchFamily="2" charset="0"/>
              </a:rPr>
              <a:t>ï</a:t>
            </a:r>
            <a:endParaRPr lang="en-US" sz="96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68102" y="104708"/>
            <a:ext cx="7376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VNI-Avo" pitchFamily="2" charset="0"/>
              </a:rPr>
              <a:t>Beù haõy ñeám soá löôïng chöõ caùi trong cuïm töø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10628911" y="2492536"/>
            <a:ext cx="1162929" cy="19554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0" dirty="0" smtClean="0">
                <a:solidFill>
                  <a:srgbClr val="FFFF00"/>
                </a:solidFill>
                <a:latin typeface="VNI-Avo" pitchFamily="2" charset="0"/>
              </a:rPr>
              <a:t>8</a:t>
            </a:r>
            <a:endParaRPr lang="en-US" sz="8000" dirty="0">
              <a:solidFill>
                <a:srgbClr val="FFFF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543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04167E-6 3.33333E-6 L 1.04167E-6 -0.25 " pathEditMode="relative" rAng="0" ptsTypes="AA">
                                      <p:cBhvr>
                                        <p:cTn id="11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3.33333E-6 L 4.79167E-6 -0.25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1.48148E-6 L 4.79167E-6 -0.25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3.33333E-6 L -1.875E-6 -0.25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33333E-6 L -1.66667E-6 -0.25 " pathEditMode="relative" rAng="0" ptsTypes="AA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3.33333E-6 L -6.25E-7 -0.25 " pathEditMode="relative" rAng="0" ptsTypes="AA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3.33333E-6 L -1.25E-6 -0.25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1.48148E-6 L -1.875E-6 -0.2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2.96296E-6 L 2.29167E-6 -0.25 " pathEditMode="relative" rAng="0" ptsTypes="AA">
                                      <p:cBhvr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33333E-6 L -1.66667E-6 -0.25 " pathEditMode="relative" rAng="0" ptsTypes="AA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3.33333E-6 L -3.95833E-6 -0.25 " pathEditMode="relative" rAng="0" ptsTypes="AA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9" grpId="0"/>
      <p:bldP spid="20" grpId="0"/>
      <p:bldP spid="20" grpId="1"/>
      <p:bldP spid="21" grpId="0"/>
      <p:bldP spid="21" grpId="1"/>
      <p:bldP spid="22" grpId="0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89972" y="3470241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B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7249" y="3470241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ö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64832" y="3470241"/>
            <a:ext cx="89571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a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70639" y="3470241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u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45793" y="3470241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r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07645" y="3470241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n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015830" y="3470241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>
                <a:solidFill>
                  <a:srgbClr val="FF0000"/>
                </a:solidFill>
                <a:latin typeface="VNI-Avo" pitchFamily="2" charset="0"/>
              </a:rPr>
              <a:t>g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26332" y="3179298"/>
            <a:ext cx="50643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b="1" dirty="0" smtClean="0">
                <a:solidFill>
                  <a:srgbClr val="FF0000"/>
                </a:solidFill>
                <a:latin typeface="VNI-Avo" pitchFamily="2" charset="0"/>
              </a:rPr>
              <a:t>ø</a:t>
            </a:r>
            <a:endParaRPr lang="en-US" sz="166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106999" y="3394741"/>
            <a:ext cx="27549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smtClean="0">
                <a:solidFill>
                  <a:srgbClr val="FF0000"/>
                </a:solidFill>
                <a:latin typeface="VNI-Avo" pitchFamily="2" charset="0"/>
              </a:rPr>
              <a:t>â</a:t>
            </a:r>
            <a:endParaRPr lang="en-US" sz="13800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953940" y="3762629"/>
            <a:ext cx="5179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VNI-Avo" pitchFamily="2" charset="0"/>
              </a:rPr>
              <a:t>ï</a:t>
            </a:r>
            <a:endParaRPr lang="en-US" sz="96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68102" y="167803"/>
            <a:ext cx="7376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VNI-Avo" pitchFamily="2" charset="0"/>
              </a:rPr>
              <a:t>Beù haõy </a:t>
            </a:r>
            <a:r>
              <a:rPr lang="en-US" sz="2400" b="1" dirty="0" err="1" smtClean="0">
                <a:latin typeface="VNI-Avo" pitchFamily="2" charset="0"/>
              </a:rPr>
              <a:t>tìm</a:t>
            </a:r>
            <a:r>
              <a:rPr lang="vi-VN" sz="2400" b="1" dirty="0" smtClean="0">
                <a:latin typeface="VNI-Avo" pitchFamily="2" charset="0"/>
              </a:rPr>
              <a:t> chöõ caùi </a:t>
            </a:r>
            <a:r>
              <a:rPr lang="en-US" sz="2400" b="1" dirty="0" err="1" smtClean="0">
                <a:latin typeface="VNI-Avo" pitchFamily="2" charset="0"/>
              </a:rPr>
              <a:t>ñaõ</a:t>
            </a:r>
            <a:r>
              <a:rPr lang="en-US" sz="2400" b="1" dirty="0" smtClean="0">
                <a:latin typeface="VNI-Avo" pitchFamily="2" charset="0"/>
              </a:rPr>
              <a:t> </a:t>
            </a:r>
            <a:r>
              <a:rPr lang="en-US" sz="2400" b="1" dirty="0" err="1" smtClean="0">
                <a:latin typeface="VNI-Avo" pitchFamily="2" charset="0"/>
              </a:rPr>
              <a:t>hoïc</a:t>
            </a:r>
            <a:r>
              <a:rPr lang="en-US" sz="2400" b="1" dirty="0" smtClean="0">
                <a:latin typeface="VNI-Avo" pitchFamily="2" charset="0"/>
              </a:rPr>
              <a:t> </a:t>
            </a:r>
            <a:r>
              <a:rPr lang="vi-VN" sz="2400" b="1" dirty="0" smtClean="0">
                <a:latin typeface="VNI-Avo" pitchFamily="2" charset="0"/>
              </a:rPr>
              <a:t>trong cuïm töø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52812" y="3717906"/>
            <a:ext cx="98296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9600" b="1" dirty="0">
                <a:solidFill>
                  <a:srgbClr val="FF0000"/>
                </a:solidFill>
                <a:latin typeface="VNI-Avo" pitchFamily="2" charset="0"/>
              </a:rPr>
              <a:t>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93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L 0 -0.25 E" pathEditMode="relative" ptsTypes="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L 0 -0.25 E" pathEditMode="relative" ptsTypes="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7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7" grpId="2"/>
      <p:bldP spid="20" grpId="0"/>
      <p:bldP spid="20" grpId="1"/>
      <p:bldP spid="20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13" y="190066"/>
            <a:ext cx="10058400" cy="56578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074459" y="1169130"/>
            <a:ext cx="92531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b="1" dirty="0" smtClean="0">
                <a:solidFill>
                  <a:srgbClr val="7030A0"/>
                </a:solidFill>
                <a:latin typeface="VNI-Avo" pitchFamily="2" charset="0"/>
              </a:rPr>
              <a:t>        TROØ CHÔI:</a:t>
            </a:r>
          </a:p>
          <a:p>
            <a:r>
              <a:rPr lang="vi-VN" sz="5400" b="1" dirty="0" smtClean="0">
                <a:solidFill>
                  <a:srgbClr val="7030A0"/>
                </a:solidFill>
                <a:latin typeface="VNI-Avo" pitchFamily="2" charset="0"/>
              </a:rPr>
              <a:t>    Saên tìm chöõ caùi</a:t>
            </a:r>
            <a:endParaRPr lang="en-US" sz="5400" b="1" dirty="0">
              <a:solidFill>
                <a:srgbClr val="7030A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491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58976" y="2286595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B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75555" y="2269238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ö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19917" y="2269238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u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69931" y="2269238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r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042619" y="547244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      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30812" y="2032886"/>
            <a:ext cx="50643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b="1" dirty="0" smtClean="0">
                <a:solidFill>
                  <a:srgbClr val="FF0000"/>
                </a:solidFill>
                <a:latin typeface="VNI-Avo" pitchFamily="2" charset="0"/>
              </a:rPr>
              <a:t>ø</a:t>
            </a:r>
            <a:endParaRPr lang="en-US" sz="166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68102" y="167803"/>
            <a:ext cx="7376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VNI-Avo" pitchFamily="2" charset="0"/>
              </a:rPr>
              <a:t>Beù haõy </a:t>
            </a:r>
            <a:r>
              <a:rPr lang="en-US" sz="2400" b="1" dirty="0" err="1" smtClean="0">
                <a:latin typeface="VNI-Avo" pitchFamily="2" charset="0"/>
              </a:rPr>
              <a:t>tìm</a:t>
            </a:r>
            <a:r>
              <a:rPr lang="vi-VN" sz="2400" b="1" dirty="0" smtClean="0">
                <a:latin typeface="VNI-Avo" pitchFamily="2" charset="0"/>
              </a:rPr>
              <a:t> chöõ caùi ñöùng ôû vò trí soá </a:t>
            </a:r>
            <a:r>
              <a:rPr lang="vi-VN" sz="2400" b="1" dirty="0" smtClean="0">
                <a:latin typeface="VNI-Avo" pitchFamily="2" charset="0"/>
              </a:rPr>
              <a:t>5</a:t>
            </a:r>
            <a:endParaRPr lang="en-US" sz="2400" b="1" dirty="0">
              <a:latin typeface="VNI-Avo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8219" y="1820000"/>
            <a:ext cx="2737341" cy="30726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089142" y="3470241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6570" y="2646430"/>
            <a:ext cx="926672" cy="186553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73734" y="1830471"/>
            <a:ext cx="4224780" cy="3062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244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206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206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6" presetClass="emph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64" presetClass="path" presetSubtype="0" accel="50000" decel="5000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L 0 -0.25 E" pathEditMode="relative" ptsTypes="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7" presetClass="exit" presetSubtype="0" fill="hold" grpId="2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3" grpId="1"/>
      <p:bldP spid="13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58976" y="2286595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B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75555" y="2269238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ö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85994" y="2311804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u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38974" y="2286595"/>
            <a:ext cx="9284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500" b="1" dirty="0" smtClean="0">
                <a:solidFill>
                  <a:srgbClr val="FF0000"/>
                </a:solidFill>
                <a:latin typeface="VNI-Avo" pitchFamily="2" charset="0"/>
              </a:rPr>
              <a:t>r</a:t>
            </a:r>
            <a:endParaRPr lang="en-US" sz="115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48653" y="1876823"/>
            <a:ext cx="50643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b="1" dirty="0" smtClean="0">
                <a:solidFill>
                  <a:srgbClr val="FF0000"/>
                </a:solidFill>
                <a:latin typeface="VNI-Avo" pitchFamily="2" charset="0"/>
              </a:rPr>
              <a:t>Ø</a:t>
            </a:r>
            <a:endParaRPr lang="en-US" sz="166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68102" y="167803"/>
            <a:ext cx="7376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VNI-Avo" pitchFamily="2" charset="0"/>
              </a:rPr>
              <a:t>Beù haõy </a:t>
            </a:r>
            <a:r>
              <a:rPr lang="en-US" sz="2400" b="1" dirty="0" err="1" smtClean="0">
                <a:latin typeface="VNI-Avo" pitchFamily="2" charset="0"/>
              </a:rPr>
              <a:t>tìm</a:t>
            </a:r>
            <a:r>
              <a:rPr lang="vi-VN" sz="2400" b="1" dirty="0" smtClean="0">
                <a:latin typeface="VNI-Avo" pitchFamily="2" charset="0"/>
              </a:rPr>
              <a:t> chöõ caùi ñöùng ôû vò trí soá 2</a:t>
            </a:r>
            <a:endParaRPr lang="en-US" sz="2400" b="1" dirty="0">
              <a:latin typeface="VNI-Avo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2372" y="1876823"/>
            <a:ext cx="2737341" cy="30726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31851" y="1882919"/>
            <a:ext cx="4224894" cy="3066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24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206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206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807669" y="0"/>
            <a:ext cx="1622323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4400" b="1" dirty="0" smtClean="0">
                <a:solidFill>
                  <a:srgbClr val="002060"/>
                </a:solidFill>
                <a:latin typeface="VNI-Avo" pitchFamily="2" charset="0"/>
              </a:rPr>
              <a:t>u</a:t>
            </a:r>
            <a:endParaRPr lang="en-US" sz="34400" b="1" dirty="0" smtClean="0">
              <a:solidFill>
                <a:srgbClr val="002060"/>
              </a:solidFill>
              <a:latin typeface="VNI-Avo" pitchFamily="2" charset="0"/>
            </a:endParaRPr>
          </a:p>
          <a:p>
            <a:endParaRPr lang="en-US" sz="16600" b="1" dirty="0">
              <a:latin typeface="VNI-Avo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95356" y="0"/>
            <a:ext cx="1023146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4400" b="1" dirty="0">
                <a:solidFill>
                  <a:srgbClr val="002060"/>
                </a:solidFill>
                <a:latin typeface="VNI-Avo" pitchFamily="2" charset="0"/>
              </a:rPr>
              <a:t>ö</a:t>
            </a:r>
            <a:endParaRPr lang="en-US" sz="34400" b="1" dirty="0" smtClean="0">
              <a:solidFill>
                <a:srgbClr val="002060"/>
              </a:solidFill>
              <a:latin typeface="VNI-Avo" pitchFamily="2" charset="0"/>
            </a:endParaRPr>
          </a:p>
          <a:p>
            <a:endParaRPr lang="en-US" sz="16600" b="1" dirty="0"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164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5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192</Words>
  <Application>Microsoft Office PowerPoint</Application>
  <PresentationFormat>Widescreen</PresentationFormat>
  <Paragraphs>72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HP001 4H</vt:lpstr>
      <vt:lpstr>Arial</vt:lpstr>
      <vt:lpstr>Calibri</vt:lpstr>
      <vt:lpstr>Calibri Light</vt:lpstr>
      <vt:lpstr>HP001 4 hàng</vt:lpstr>
      <vt:lpstr>Times New Roman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72</cp:revision>
  <dcterms:created xsi:type="dcterms:W3CDTF">2022-12-13T13:22:43Z</dcterms:created>
  <dcterms:modified xsi:type="dcterms:W3CDTF">2025-11-27T08:09:33Z</dcterms:modified>
</cp:coreProperties>
</file>