
<file path=[Content_Types].xml><?xml version="1.0" encoding="utf-8"?>
<Types xmlns="http://schemas.openxmlformats.org/package/2006/content-types">
  <Default Extension="fntdata" ContentType="application/x-fontdata"/>
  <Default Extension="gif" ContentType="image/gif"/>
  <Default Extension="jpeg" ContentType="image/jpeg"/>
  <Default Extension="m4a" ContentType="audi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4"/>
  </p:notesMasterIdLst>
  <p:sldIdLst>
    <p:sldId id="266" r:id="rId2"/>
    <p:sldId id="267" r:id="rId3"/>
    <p:sldId id="256" r:id="rId4"/>
    <p:sldId id="257" r:id="rId5"/>
    <p:sldId id="258" r:id="rId6"/>
    <p:sldId id="259" r:id="rId7"/>
    <p:sldId id="260" r:id="rId8"/>
    <p:sldId id="261" r:id="rId9"/>
    <p:sldId id="262" r:id="rId10"/>
    <p:sldId id="263" r:id="rId11"/>
    <p:sldId id="270" r:id="rId12"/>
    <p:sldId id="271" r:id="rId13"/>
  </p:sldIdLst>
  <p:sldSz cx="18288000" cy="10287000"/>
  <p:notesSz cx="6858000" cy="9144000"/>
  <p:embeddedFontLst>
    <p:embeddedFont>
      <p:font typeface="Calibri" panose="020F0502020204030204" pitchFamily="34" charset="0"/>
      <p:regular r:id="rId15"/>
      <p:bold r:id="rId16"/>
      <p:italic r:id="rId17"/>
      <p:boldItalic r:id="rId18"/>
    </p:embeddedFont>
    <p:embeddedFont>
      <p:font typeface="Inter" panose="020B0604020202020204" charset="0"/>
      <p:regular r:id="rId19"/>
    </p:embeddedFont>
    <p:embeddedFont>
      <p:font typeface="Inter Bold" panose="020B0604020202020204" charset="0"/>
      <p:regular r:id="rId20"/>
    </p:embeddedFont>
    <p:embeddedFont>
      <p:font typeface="Times New Roman Bold" panose="02020803070505020304" pitchFamily="18" charset="0"/>
      <p:bold r:id="rId2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2" d="100"/>
          <a:sy n="42" d="100"/>
        </p:scale>
        <p:origin x="780" y="4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font" Target="fonts/font7.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font" Target="fonts/font1.fntdata"/><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27.11.2025</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2</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3</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4</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6</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7</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8</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10</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11/27/2025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11/27/2025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11/27/2025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4.wmf"/><Relationship Id="rId4" Type="http://schemas.openxmlformats.org/officeDocument/2006/relationships/image" Target="../media/image3.gif"/></Relationships>
</file>

<file path=ppt/slides/_rels/slide10.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8.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7.png"/><Relationship Id="rId5" Type="http://schemas.openxmlformats.org/officeDocument/2006/relationships/hyperlink" Target="https://gamma.app/?utm_source=made-with-gamma" TargetMode="External"/><Relationship Id="rId4" Type="http://schemas.openxmlformats.org/officeDocument/2006/relationships/notesSlide" Target="../notesSlides/notesSlide1.xml"/></Relationships>
</file>

<file path=ppt/slides/_rels/slide4.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7"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sp>
        <p:nvSpPr>
          <p:cNvPr id="3" name="TextBox 3"/>
          <p:cNvSpPr txBox="1"/>
          <p:nvPr/>
        </p:nvSpPr>
        <p:spPr>
          <a:xfrm>
            <a:off x="3980700" y="420870"/>
            <a:ext cx="9762480" cy="706830"/>
          </a:xfrm>
          <a:prstGeom prst="rect">
            <a:avLst/>
          </a:prstGeom>
        </p:spPr>
        <p:txBody>
          <a:bodyPr lIns="0" tIns="0" rIns="0" bIns="0" rtlCol="0" anchor="t">
            <a:spAutoFit/>
          </a:bodyPr>
          <a:lstStyle/>
          <a:p>
            <a:pPr algn="ctr">
              <a:lnSpc>
                <a:spcPts val="5040"/>
              </a:lnSpc>
            </a:pPr>
            <a:r>
              <a:rPr lang="en-US" sz="4200" b="1" dirty="0">
                <a:solidFill>
                  <a:srgbClr val="000000"/>
                </a:solidFill>
                <a:latin typeface="Times New Roman Bold"/>
                <a:ea typeface="Times New Roman Bold"/>
                <a:cs typeface="Times New Roman Bold"/>
                <a:sym typeface="Times New Roman Bold"/>
              </a:rPr>
              <a:t>TRƯỜNG MẪU GIÁO HOA NGỌC LAN</a:t>
            </a:r>
          </a:p>
        </p:txBody>
      </p:sp>
      <p:sp>
        <p:nvSpPr>
          <p:cNvPr id="4" name="TextBox 4"/>
          <p:cNvSpPr txBox="1"/>
          <p:nvPr/>
        </p:nvSpPr>
        <p:spPr>
          <a:xfrm>
            <a:off x="3354840" y="3218805"/>
            <a:ext cx="12346920" cy="898875"/>
          </a:xfrm>
          <a:prstGeom prst="rect">
            <a:avLst/>
          </a:prstGeom>
        </p:spPr>
        <p:txBody>
          <a:bodyPr lIns="0" tIns="0" rIns="0" bIns="0" rtlCol="0" anchor="t">
            <a:spAutoFit/>
          </a:bodyPr>
          <a:lstStyle/>
          <a:p>
            <a:pPr algn="l">
              <a:lnSpc>
                <a:spcPts val="6480"/>
              </a:lnSpc>
            </a:pPr>
            <a:r>
              <a:rPr lang="en-US" sz="5400" b="1" dirty="0">
                <a:solidFill>
                  <a:srgbClr val="000000"/>
                </a:solidFill>
                <a:latin typeface="Times New Roman Bold"/>
                <a:ea typeface="Times New Roman Bold"/>
                <a:cs typeface="Times New Roman Bold"/>
                <a:sym typeface="Times New Roman Bold"/>
              </a:rPr>
              <a:t>LĨNH VỰC: PHÁT TRIỂN  NGÔN NGỮ</a:t>
            </a:r>
          </a:p>
        </p:txBody>
      </p:sp>
      <p:sp>
        <p:nvSpPr>
          <p:cNvPr id="5" name="TextBox 5"/>
          <p:cNvSpPr txBox="1"/>
          <p:nvPr/>
        </p:nvSpPr>
        <p:spPr>
          <a:xfrm>
            <a:off x="5101740" y="5962005"/>
            <a:ext cx="8853660" cy="2924175"/>
          </a:xfrm>
          <a:prstGeom prst="rect">
            <a:avLst/>
          </a:prstGeom>
        </p:spPr>
        <p:txBody>
          <a:bodyPr lIns="0" tIns="0" rIns="0" bIns="0" rtlCol="0" anchor="t">
            <a:spAutoFit/>
          </a:bodyPr>
          <a:lstStyle/>
          <a:p>
            <a:pPr algn="ctr">
              <a:lnSpc>
                <a:spcPts val="5759"/>
              </a:lnSpc>
            </a:pPr>
            <a:r>
              <a:rPr lang="en-US" sz="4800" dirty="0" err="1">
                <a:solidFill>
                  <a:srgbClr val="000000"/>
                </a:solidFill>
                <a:latin typeface="Times New Roman"/>
                <a:ea typeface="Times New Roman"/>
                <a:cs typeface="Times New Roman"/>
                <a:sym typeface="Times New Roman"/>
              </a:rPr>
              <a:t>Chủ</a:t>
            </a:r>
            <a:r>
              <a:rPr lang="en-US" sz="4800" dirty="0">
                <a:solidFill>
                  <a:srgbClr val="000000"/>
                </a:solidFill>
                <a:latin typeface="Times New Roman"/>
                <a:ea typeface="Times New Roman"/>
                <a:cs typeface="Times New Roman"/>
                <a:sym typeface="Times New Roman"/>
              </a:rPr>
              <a:t> </a:t>
            </a:r>
            <a:r>
              <a:rPr lang="en-US" sz="4800" dirty="0" err="1">
                <a:solidFill>
                  <a:srgbClr val="000000"/>
                </a:solidFill>
                <a:latin typeface="Times New Roman"/>
                <a:ea typeface="Times New Roman"/>
                <a:cs typeface="Times New Roman"/>
                <a:sym typeface="Times New Roman"/>
              </a:rPr>
              <a:t>đề</a:t>
            </a:r>
            <a:r>
              <a:rPr lang="en-US" sz="4800" dirty="0">
                <a:solidFill>
                  <a:srgbClr val="000000"/>
                </a:solidFill>
                <a:latin typeface="Times New Roman"/>
                <a:ea typeface="Times New Roman"/>
                <a:cs typeface="Times New Roman"/>
                <a:sym typeface="Times New Roman"/>
              </a:rPr>
              <a:t> : </a:t>
            </a:r>
            <a:r>
              <a:rPr lang="en-US" sz="4800" dirty="0" err="1">
                <a:solidFill>
                  <a:srgbClr val="000000"/>
                </a:solidFill>
                <a:latin typeface="Times New Roman"/>
                <a:ea typeface="Times New Roman"/>
                <a:cs typeface="Times New Roman"/>
                <a:sym typeface="Times New Roman"/>
              </a:rPr>
              <a:t>Bản</a:t>
            </a:r>
            <a:r>
              <a:rPr lang="en-US" sz="4800" dirty="0">
                <a:solidFill>
                  <a:srgbClr val="000000"/>
                </a:solidFill>
                <a:latin typeface="Times New Roman"/>
                <a:ea typeface="Times New Roman"/>
                <a:cs typeface="Times New Roman"/>
                <a:sym typeface="Times New Roman"/>
              </a:rPr>
              <a:t> </a:t>
            </a:r>
            <a:r>
              <a:rPr lang="en-US" sz="4800" dirty="0" err="1">
                <a:solidFill>
                  <a:srgbClr val="000000"/>
                </a:solidFill>
                <a:latin typeface="Times New Roman"/>
                <a:ea typeface="Times New Roman"/>
                <a:cs typeface="Times New Roman"/>
                <a:sym typeface="Times New Roman"/>
              </a:rPr>
              <a:t>Thân</a:t>
            </a:r>
            <a:endParaRPr lang="en-US" sz="4800" dirty="0">
              <a:solidFill>
                <a:srgbClr val="000000"/>
              </a:solidFill>
              <a:latin typeface="Times New Roman"/>
              <a:ea typeface="Times New Roman"/>
              <a:cs typeface="Times New Roman"/>
              <a:sym typeface="Times New Roman"/>
            </a:endParaRPr>
          </a:p>
          <a:p>
            <a:pPr algn="ctr">
              <a:lnSpc>
                <a:spcPts val="5759"/>
              </a:lnSpc>
            </a:pPr>
            <a:r>
              <a:rPr lang="en-US" sz="4800" dirty="0" err="1">
                <a:solidFill>
                  <a:srgbClr val="000000"/>
                </a:solidFill>
                <a:latin typeface="Times New Roman"/>
                <a:ea typeface="Times New Roman"/>
                <a:cs typeface="Times New Roman"/>
                <a:sym typeface="Times New Roman"/>
              </a:rPr>
              <a:t>Đề</a:t>
            </a:r>
            <a:r>
              <a:rPr lang="en-US" sz="4800" dirty="0">
                <a:solidFill>
                  <a:srgbClr val="000000"/>
                </a:solidFill>
                <a:latin typeface="Times New Roman"/>
                <a:ea typeface="Times New Roman"/>
                <a:cs typeface="Times New Roman"/>
                <a:sym typeface="Times New Roman"/>
              </a:rPr>
              <a:t> </a:t>
            </a:r>
            <a:r>
              <a:rPr lang="en-US" sz="4800" dirty="0" err="1">
                <a:solidFill>
                  <a:srgbClr val="000000"/>
                </a:solidFill>
                <a:latin typeface="Times New Roman"/>
                <a:ea typeface="Times New Roman"/>
                <a:cs typeface="Times New Roman"/>
                <a:sym typeface="Times New Roman"/>
              </a:rPr>
              <a:t>tài</a:t>
            </a:r>
            <a:r>
              <a:rPr lang="en-US" sz="4800" dirty="0">
                <a:solidFill>
                  <a:srgbClr val="000000"/>
                </a:solidFill>
                <a:latin typeface="Times New Roman"/>
                <a:ea typeface="Times New Roman"/>
                <a:cs typeface="Times New Roman"/>
                <a:sym typeface="Times New Roman"/>
              </a:rPr>
              <a:t>: </a:t>
            </a:r>
            <a:r>
              <a:rPr lang="en-US" sz="4800" dirty="0" err="1">
                <a:solidFill>
                  <a:srgbClr val="000000"/>
                </a:solidFill>
                <a:latin typeface="Times New Roman"/>
                <a:ea typeface="Times New Roman"/>
                <a:cs typeface="Times New Roman"/>
                <a:sym typeface="Times New Roman"/>
              </a:rPr>
              <a:t>Truyện</a:t>
            </a:r>
            <a:r>
              <a:rPr lang="en-US" sz="4800" dirty="0">
                <a:solidFill>
                  <a:srgbClr val="000000"/>
                </a:solidFill>
                <a:latin typeface="Times New Roman"/>
                <a:ea typeface="Times New Roman"/>
                <a:cs typeface="Times New Roman"/>
                <a:sym typeface="Times New Roman"/>
              </a:rPr>
              <a:t>: </a:t>
            </a:r>
            <a:r>
              <a:rPr lang="en-US" sz="4800" dirty="0" err="1">
                <a:solidFill>
                  <a:srgbClr val="000000"/>
                </a:solidFill>
                <a:latin typeface="Times New Roman"/>
                <a:ea typeface="Times New Roman"/>
                <a:cs typeface="Times New Roman"/>
                <a:sym typeface="Times New Roman"/>
              </a:rPr>
              <a:t>Gấu</a:t>
            </a:r>
            <a:r>
              <a:rPr lang="en-US" sz="4800" dirty="0">
                <a:solidFill>
                  <a:srgbClr val="000000"/>
                </a:solidFill>
                <a:latin typeface="Times New Roman"/>
                <a:ea typeface="Times New Roman"/>
                <a:cs typeface="Times New Roman"/>
                <a:sym typeface="Times New Roman"/>
              </a:rPr>
              <a:t> con </a:t>
            </a:r>
            <a:r>
              <a:rPr lang="en-US" sz="4800" dirty="0" err="1">
                <a:solidFill>
                  <a:srgbClr val="000000"/>
                </a:solidFill>
                <a:latin typeface="Times New Roman"/>
                <a:ea typeface="Times New Roman"/>
                <a:cs typeface="Times New Roman"/>
                <a:sym typeface="Times New Roman"/>
              </a:rPr>
              <a:t>bị</a:t>
            </a:r>
            <a:r>
              <a:rPr lang="en-US" sz="4800" dirty="0">
                <a:solidFill>
                  <a:srgbClr val="000000"/>
                </a:solidFill>
                <a:latin typeface="Times New Roman"/>
                <a:ea typeface="Times New Roman"/>
                <a:cs typeface="Times New Roman"/>
                <a:sym typeface="Times New Roman"/>
              </a:rPr>
              <a:t> </a:t>
            </a:r>
            <a:r>
              <a:rPr lang="en-US" sz="4800" dirty="0" err="1">
                <a:solidFill>
                  <a:srgbClr val="000000"/>
                </a:solidFill>
                <a:latin typeface="Times New Roman"/>
                <a:ea typeface="Times New Roman"/>
                <a:cs typeface="Times New Roman"/>
                <a:sym typeface="Times New Roman"/>
              </a:rPr>
              <a:t>sâu</a:t>
            </a:r>
            <a:r>
              <a:rPr lang="en-US" sz="4800" dirty="0">
                <a:solidFill>
                  <a:srgbClr val="000000"/>
                </a:solidFill>
                <a:latin typeface="Times New Roman"/>
                <a:ea typeface="Times New Roman"/>
                <a:cs typeface="Times New Roman"/>
                <a:sym typeface="Times New Roman"/>
              </a:rPr>
              <a:t> </a:t>
            </a:r>
            <a:r>
              <a:rPr lang="en-US" sz="4800" dirty="0" err="1">
                <a:solidFill>
                  <a:srgbClr val="000000"/>
                </a:solidFill>
                <a:latin typeface="Times New Roman"/>
                <a:ea typeface="Times New Roman"/>
                <a:cs typeface="Times New Roman"/>
                <a:sym typeface="Times New Roman"/>
              </a:rPr>
              <a:t>răng</a:t>
            </a:r>
            <a:endParaRPr lang="en-US" sz="4800" dirty="0">
              <a:solidFill>
                <a:srgbClr val="000000"/>
              </a:solidFill>
              <a:latin typeface="Times New Roman"/>
              <a:ea typeface="Times New Roman"/>
              <a:cs typeface="Times New Roman"/>
              <a:sym typeface="Times New Roman"/>
            </a:endParaRPr>
          </a:p>
          <a:p>
            <a:pPr algn="ctr">
              <a:lnSpc>
                <a:spcPts val="5759"/>
              </a:lnSpc>
            </a:pPr>
            <a:r>
              <a:rPr lang="en-US" sz="4800" dirty="0" err="1">
                <a:solidFill>
                  <a:srgbClr val="000000"/>
                </a:solidFill>
                <a:latin typeface="Times New Roman"/>
                <a:ea typeface="Times New Roman"/>
                <a:cs typeface="Times New Roman"/>
                <a:sym typeface="Times New Roman"/>
              </a:rPr>
              <a:t>Lớp</a:t>
            </a:r>
            <a:r>
              <a:rPr lang="en-US" sz="4800" dirty="0">
                <a:solidFill>
                  <a:srgbClr val="000000"/>
                </a:solidFill>
                <a:latin typeface="Times New Roman"/>
                <a:ea typeface="Times New Roman"/>
                <a:cs typeface="Times New Roman"/>
                <a:sym typeface="Times New Roman"/>
              </a:rPr>
              <a:t> : </a:t>
            </a:r>
            <a:r>
              <a:rPr lang="en-US" sz="4800" dirty="0" err="1">
                <a:solidFill>
                  <a:srgbClr val="000000"/>
                </a:solidFill>
                <a:latin typeface="Times New Roman"/>
                <a:ea typeface="Times New Roman"/>
                <a:cs typeface="Times New Roman"/>
                <a:sym typeface="Times New Roman"/>
              </a:rPr>
              <a:t>Chồi</a:t>
            </a:r>
            <a:r>
              <a:rPr lang="en-US" sz="4800" dirty="0">
                <a:solidFill>
                  <a:srgbClr val="000000"/>
                </a:solidFill>
                <a:latin typeface="Times New Roman"/>
                <a:ea typeface="Times New Roman"/>
                <a:cs typeface="Times New Roman"/>
                <a:sym typeface="Times New Roman"/>
              </a:rPr>
              <a:t> 2</a:t>
            </a:r>
          </a:p>
          <a:p>
            <a:pPr algn="ctr">
              <a:lnSpc>
                <a:spcPts val="5759"/>
              </a:lnSpc>
            </a:pPr>
            <a:r>
              <a:rPr lang="en-US" sz="4800" dirty="0" err="1">
                <a:solidFill>
                  <a:srgbClr val="000000"/>
                </a:solidFill>
                <a:latin typeface="Times New Roman"/>
                <a:ea typeface="Times New Roman"/>
                <a:cs typeface="Times New Roman"/>
                <a:sym typeface="Times New Roman"/>
              </a:rPr>
              <a:t>Giáo</a:t>
            </a:r>
            <a:r>
              <a:rPr lang="en-US" sz="4800" dirty="0">
                <a:solidFill>
                  <a:srgbClr val="000000"/>
                </a:solidFill>
                <a:latin typeface="Times New Roman"/>
                <a:ea typeface="Times New Roman"/>
                <a:cs typeface="Times New Roman"/>
                <a:sym typeface="Times New Roman"/>
              </a:rPr>
              <a:t> </a:t>
            </a:r>
            <a:r>
              <a:rPr lang="en-US" sz="4800" dirty="0" err="1">
                <a:solidFill>
                  <a:srgbClr val="000000"/>
                </a:solidFill>
                <a:latin typeface="Times New Roman"/>
                <a:ea typeface="Times New Roman"/>
                <a:cs typeface="Times New Roman"/>
                <a:sym typeface="Times New Roman"/>
              </a:rPr>
              <a:t>viên</a:t>
            </a:r>
            <a:r>
              <a:rPr lang="en-US" sz="4800" dirty="0">
                <a:solidFill>
                  <a:srgbClr val="000000"/>
                </a:solidFill>
                <a:latin typeface="Times New Roman"/>
                <a:ea typeface="Times New Roman"/>
                <a:cs typeface="Times New Roman"/>
                <a:sym typeface="Times New Roman"/>
              </a:rPr>
              <a:t> </a:t>
            </a:r>
            <a:r>
              <a:rPr lang="en-US" sz="4800" dirty="0" err="1">
                <a:solidFill>
                  <a:srgbClr val="000000"/>
                </a:solidFill>
                <a:latin typeface="Times New Roman"/>
                <a:ea typeface="Times New Roman"/>
                <a:cs typeface="Times New Roman"/>
                <a:sym typeface="Times New Roman"/>
              </a:rPr>
              <a:t>dạy</a:t>
            </a:r>
            <a:r>
              <a:rPr lang="en-US" sz="4800" dirty="0">
                <a:solidFill>
                  <a:srgbClr val="000000"/>
                </a:solidFill>
                <a:latin typeface="Times New Roman"/>
                <a:ea typeface="Times New Roman"/>
                <a:cs typeface="Times New Roman"/>
                <a:sym typeface="Times New Roman"/>
              </a:rPr>
              <a:t> : H </a:t>
            </a:r>
            <a:r>
              <a:rPr lang="en-US" sz="4800" dirty="0" err="1">
                <a:solidFill>
                  <a:srgbClr val="000000"/>
                </a:solidFill>
                <a:latin typeface="Times New Roman"/>
                <a:ea typeface="Times New Roman"/>
                <a:cs typeface="Times New Roman"/>
                <a:sym typeface="Times New Roman"/>
              </a:rPr>
              <a:t>Nhang</a:t>
            </a:r>
            <a:r>
              <a:rPr lang="en-US" sz="4800" dirty="0">
                <a:solidFill>
                  <a:srgbClr val="000000"/>
                </a:solidFill>
                <a:latin typeface="Times New Roman"/>
                <a:ea typeface="Times New Roman"/>
                <a:cs typeface="Times New Roman"/>
                <a:sym typeface="Times New Roman"/>
              </a:rPr>
              <a:t> </a:t>
            </a:r>
            <a:r>
              <a:rPr lang="en-US" sz="4800" dirty="0" err="1">
                <a:solidFill>
                  <a:srgbClr val="000000"/>
                </a:solidFill>
                <a:latin typeface="Times New Roman"/>
                <a:ea typeface="Times New Roman"/>
                <a:cs typeface="Times New Roman"/>
                <a:sym typeface="Times New Roman"/>
              </a:rPr>
              <a:t>Niê</a:t>
            </a:r>
            <a:endParaRPr lang="en-US" sz="4800" dirty="0">
              <a:solidFill>
                <a:srgbClr val="000000"/>
              </a:solidFill>
              <a:latin typeface="Times New Roman"/>
              <a:ea typeface="Times New Roman"/>
              <a:cs typeface="Times New Roman"/>
              <a:sym typeface="Times New Roman"/>
            </a:endParaRPr>
          </a:p>
        </p:txBody>
      </p:sp>
      <p:pic>
        <p:nvPicPr>
          <p:cNvPr id="6" name="Picture 5" descr="H0">
            <a:extLst>
              <a:ext uri="{FF2B5EF4-FFF2-40B4-BE49-F238E27FC236}">
                <a16:creationId xmlns:a16="http://schemas.microsoft.com/office/drawing/2014/main" id="{2888ED26-E933-4353-ACCB-EE269A035E2F}"/>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69140" y="8420100"/>
            <a:ext cx="2278860" cy="1485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3" descr="Butterfly-01-june">
            <a:extLst>
              <a:ext uri="{FF2B5EF4-FFF2-40B4-BE49-F238E27FC236}">
                <a16:creationId xmlns:a16="http://schemas.microsoft.com/office/drawing/2014/main" id="{42338980-8ECE-417F-BCAB-E7AC55422722}"/>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454940" y="6972300"/>
            <a:ext cx="1264440" cy="1207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descr="FLOWERS5">
            <a:extLst>
              <a:ext uri="{FF2B5EF4-FFF2-40B4-BE49-F238E27FC236}">
                <a16:creationId xmlns:a16="http://schemas.microsoft.com/office/drawing/2014/main" id="{F7F0A1F4-4FCE-4713-B1EC-C439E0A4EDA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59368" y="8420100"/>
            <a:ext cx="2038032" cy="1663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1" descr="Butterfly-01-june">
            <a:extLst>
              <a:ext uri="{FF2B5EF4-FFF2-40B4-BE49-F238E27FC236}">
                <a16:creationId xmlns:a16="http://schemas.microsoft.com/office/drawing/2014/main" id="{F9D3344A-8A85-4266-A25F-8835FFE5FBA6}"/>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6337760" y="7353300"/>
            <a:ext cx="990600" cy="863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1000"/>
                                        <p:tgtEl>
                                          <p:spTgt spid="5">
                                            <p:txEl>
                                              <p:pRg st="1" end="1"/>
                                            </p:txEl>
                                          </p:spTgt>
                                        </p:tgtEl>
                                      </p:cBhvr>
                                    </p:animEffect>
                                    <p:anim calcmode="lin" valueType="num">
                                      <p:cBhvr>
                                        <p:cTn id="13"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5">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1000"/>
                                        <p:tgtEl>
                                          <p:spTgt spid="5">
                                            <p:txEl>
                                              <p:pRg st="2" end="2"/>
                                            </p:txEl>
                                          </p:spTgt>
                                        </p:tgtEl>
                                      </p:cBhvr>
                                    </p:animEffect>
                                    <p:anim calcmode="lin" valueType="num">
                                      <p:cBhvr>
                                        <p:cTn id="18"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5">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1000"/>
                                        <p:tgtEl>
                                          <p:spTgt spid="5">
                                            <p:txEl>
                                              <p:pRg st="3" end="3"/>
                                            </p:txEl>
                                          </p:spTgt>
                                        </p:tgtEl>
                                      </p:cBhvr>
                                    </p:animEffect>
                                    <p:anim calcmode="lin" valueType="num">
                                      <p:cBhvr>
                                        <p:cTn id="23"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 calcmode="lin" valueType="num">
                                      <p:cBhvr additive="base">
                                        <p:cTn id="29" dur="500" fill="hold"/>
                                        <p:tgtEl>
                                          <p:spTgt spid="3"/>
                                        </p:tgtEl>
                                        <p:attrNameLst>
                                          <p:attrName>ppt_x</p:attrName>
                                        </p:attrNameLst>
                                      </p:cBhvr>
                                      <p:tavLst>
                                        <p:tav tm="0">
                                          <p:val>
                                            <p:strVal val="#ppt_x"/>
                                          </p:val>
                                        </p:tav>
                                        <p:tav tm="100000">
                                          <p:val>
                                            <p:strVal val="#ppt_x"/>
                                          </p:val>
                                        </p:tav>
                                      </p:tavLst>
                                    </p:anim>
                                    <p:anim calcmode="lin" valueType="num">
                                      <p:cBhvr additive="base">
                                        <p:cTn id="3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fade">
                                      <p:cBhvr>
                                        <p:cTn id="35" dur="1000"/>
                                        <p:tgtEl>
                                          <p:spTgt spid="4"/>
                                        </p:tgtEl>
                                      </p:cBhvr>
                                    </p:animEffect>
                                    <p:anim calcmode="lin" valueType="num">
                                      <p:cBhvr>
                                        <p:cTn id="36" dur="1000" fill="hold"/>
                                        <p:tgtEl>
                                          <p:spTgt spid="4"/>
                                        </p:tgtEl>
                                        <p:attrNameLst>
                                          <p:attrName>ppt_x</p:attrName>
                                        </p:attrNameLst>
                                      </p:cBhvr>
                                      <p:tavLst>
                                        <p:tav tm="0">
                                          <p:val>
                                            <p:strVal val="#ppt_x"/>
                                          </p:val>
                                        </p:tav>
                                        <p:tav tm="100000">
                                          <p:val>
                                            <p:strVal val="#ppt_x"/>
                                          </p:val>
                                        </p:tav>
                                      </p:tavLst>
                                    </p:anim>
                                    <p:anim calcmode="lin" valueType="num">
                                      <p:cBhvr>
                                        <p:cTn id="3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6"/>
                                        </p:tgtEl>
                                        <p:attrNameLst>
                                          <p:attrName>style.visibility</p:attrName>
                                        </p:attrNameLst>
                                      </p:cBhvr>
                                      <p:to>
                                        <p:strVal val="visible"/>
                                      </p:to>
                                    </p:set>
                                    <p:anim calcmode="lin" valueType="num">
                                      <p:cBhvr additive="base">
                                        <p:cTn id="42" dur="500" fill="hold"/>
                                        <p:tgtEl>
                                          <p:spTgt spid="6"/>
                                        </p:tgtEl>
                                        <p:attrNameLst>
                                          <p:attrName>ppt_x</p:attrName>
                                        </p:attrNameLst>
                                      </p:cBhvr>
                                      <p:tavLst>
                                        <p:tav tm="0">
                                          <p:val>
                                            <p:strVal val="#ppt_x"/>
                                          </p:val>
                                        </p:tav>
                                        <p:tav tm="100000">
                                          <p:val>
                                            <p:strVal val="#ppt_x"/>
                                          </p:val>
                                        </p:tav>
                                      </p:tavLst>
                                    </p:anim>
                                    <p:anim calcmode="lin" valueType="num">
                                      <p:cBhvr additive="base">
                                        <p:cTn id="4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nodeType="clickEffect">
                                  <p:stCondLst>
                                    <p:cond delay="0"/>
                                  </p:stCondLst>
                                  <p:childTnLst>
                                    <p:set>
                                      <p:cBhvr>
                                        <p:cTn id="47" dur="1" fill="hold">
                                          <p:stCondLst>
                                            <p:cond delay="0"/>
                                          </p:stCondLst>
                                        </p:cTn>
                                        <p:tgtEl>
                                          <p:spTgt spid="7"/>
                                        </p:tgtEl>
                                        <p:attrNameLst>
                                          <p:attrName>style.visibility</p:attrName>
                                        </p:attrNameLst>
                                      </p:cBhvr>
                                      <p:to>
                                        <p:strVal val="visible"/>
                                      </p:to>
                                    </p:set>
                                    <p:anim calcmode="lin" valueType="num">
                                      <p:cBhvr additive="base">
                                        <p:cTn id="48" dur="500" fill="hold"/>
                                        <p:tgtEl>
                                          <p:spTgt spid="7"/>
                                        </p:tgtEl>
                                        <p:attrNameLst>
                                          <p:attrName>ppt_x</p:attrName>
                                        </p:attrNameLst>
                                      </p:cBhvr>
                                      <p:tavLst>
                                        <p:tav tm="0">
                                          <p:val>
                                            <p:strVal val="#ppt_x"/>
                                          </p:val>
                                        </p:tav>
                                        <p:tav tm="100000">
                                          <p:val>
                                            <p:strVal val="#ppt_x"/>
                                          </p:val>
                                        </p:tav>
                                      </p:tavLst>
                                    </p:anim>
                                    <p:anim calcmode="lin" valueType="num">
                                      <p:cBhvr additive="base">
                                        <p:cTn id="4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nodeType="clickEffect">
                                  <p:stCondLst>
                                    <p:cond delay="0"/>
                                  </p:stCondLst>
                                  <p:childTnLst>
                                    <p:set>
                                      <p:cBhvr>
                                        <p:cTn id="53" dur="1" fill="hold">
                                          <p:stCondLst>
                                            <p:cond delay="0"/>
                                          </p:stCondLst>
                                        </p:cTn>
                                        <p:tgtEl>
                                          <p:spTgt spid="8"/>
                                        </p:tgtEl>
                                        <p:attrNameLst>
                                          <p:attrName>style.visibility</p:attrName>
                                        </p:attrNameLst>
                                      </p:cBhvr>
                                      <p:to>
                                        <p:strVal val="visible"/>
                                      </p:to>
                                    </p:set>
                                    <p:anim calcmode="lin" valueType="num">
                                      <p:cBhvr additive="base">
                                        <p:cTn id="54" dur="500" fill="hold"/>
                                        <p:tgtEl>
                                          <p:spTgt spid="8"/>
                                        </p:tgtEl>
                                        <p:attrNameLst>
                                          <p:attrName>ppt_x</p:attrName>
                                        </p:attrNameLst>
                                      </p:cBhvr>
                                      <p:tavLst>
                                        <p:tav tm="0">
                                          <p:val>
                                            <p:strVal val="#ppt_x"/>
                                          </p:val>
                                        </p:tav>
                                        <p:tav tm="100000">
                                          <p:val>
                                            <p:strVal val="#ppt_x"/>
                                          </p:val>
                                        </p:tav>
                                      </p:tavLst>
                                    </p:anim>
                                    <p:anim calcmode="lin" valueType="num">
                                      <p:cBhvr additive="base">
                                        <p:cTn id="55"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2" presetClass="entr" presetSubtype="4" fill="hold" nodeType="clickEffect">
                                  <p:stCondLst>
                                    <p:cond delay="0"/>
                                  </p:stCondLst>
                                  <p:childTnLst>
                                    <p:set>
                                      <p:cBhvr>
                                        <p:cTn id="59" dur="1" fill="hold">
                                          <p:stCondLst>
                                            <p:cond delay="0"/>
                                          </p:stCondLst>
                                        </p:cTn>
                                        <p:tgtEl>
                                          <p:spTgt spid="10"/>
                                        </p:tgtEl>
                                        <p:attrNameLst>
                                          <p:attrName>style.visibility</p:attrName>
                                        </p:attrNameLst>
                                      </p:cBhvr>
                                      <p:to>
                                        <p:strVal val="visible"/>
                                      </p:to>
                                    </p:set>
                                    <p:animEffect transition="in" filter="wipe(down)">
                                      <p:cBhvr>
                                        <p:cTn id="6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F6F4F4"/>
            </a:solidFill>
            <a:ln w="12700">
              <a:solidFill>
                <a:srgbClr val="000000"/>
              </a:solidFill>
            </a:ln>
          </p:spPr>
        </p:sp>
      </p:grpSp>
      <p:grpSp>
        <p:nvGrpSpPr>
          <p:cNvPr id="4" name="Group 4"/>
          <p:cNvGrpSpPr/>
          <p:nvPr/>
        </p:nvGrpSpPr>
        <p:grpSpPr>
          <a:xfrm>
            <a:off x="0" y="0"/>
            <a:ext cx="18288000" cy="10287000"/>
            <a:chOff x="0" y="0"/>
            <a:chExt cx="24384000" cy="13716000"/>
          </a:xfrm>
        </p:grpSpPr>
        <p:sp>
          <p:nvSpPr>
            <p:cNvPr id="5" name="Freeform 5"/>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FFFFFF"/>
            </a:solidFill>
            <a:ln w="12700">
              <a:solidFill>
                <a:srgbClr val="000000"/>
              </a:solidFill>
            </a:ln>
          </p:spPr>
        </p:sp>
      </p:grpSp>
      <p:grpSp>
        <p:nvGrpSpPr>
          <p:cNvPr id="6" name="Group 6"/>
          <p:cNvGrpSpPr>
            <a:grpSpLocks noChangeAspect="1"/>
          </p:cNvGrpSpPr>
          <p:nvPr/>
        </p:nvGrpSpPr>
        <p:grpSpPr>
          <a:xfrm>
            <a:off x="16049019" y="9686925"/>
            <a:ext cx="2153256" cy="514350"/>
            <a:chOff x="0" y="0"/>
            <a:chExt cx="2871008" cy="685800"/>
          </a:xfrm>
        </p:grpSpPr>
        <p:sp>
          <p:nvSpPr>
            <p:cNvPr id="7" name="Freeform 7" descr="preencoded.png">
              <a:hlinkClick r:id="rId3" tooltip="https://gamma.app/?utm_source=made-with-gamma"/>
            </p:cNvPr>
            <p:cNvSpPr/>
            <p:nvPr/>
          </p:nvSpPr>
          <p:spPr>
            <a:xfrm>
              <a:off x="0" y="0"/>
              <a:ext cx="2870962" cy="685800"/>
            </a:xfrm>
            <a:custGeom>
              <a:avLst/>
              <a:gdLst/>
              <a:ahLst/>
              <a:cxnLst/>
              <a:rect l="l" t="t" r="r" b="b"/>
              <a:pathLst>
                <a:path w="2870962" h="685800">
                  <a:moveTo>
                    <a:pt x="0" y="0"/>
                  </a:moveTo>
                  <a:lnTo>
                    <a:pt x="2870962" y="0"/>
                  </a:lnTo>
                  <a:lnTo>
                    <a:pt x="2870962" y="685800"/>
                  </a:lnTo>
                  <a:lnTo>
                    <a:pt x="0" y="685800"/>
                  </a:lnTo>
                  <a:lnTo>
                    <a:pt x="0" y="0"/>
                  </a:lnTo>
                  <a:close/>
                </a:path>
              </a:pathLst>
            </a:custGeom>
            <a:blipFill>
              <a:blip r:embed="rId4"/>
              <a:stretch>
                <a:fillRect r="-1"/>
              </a:stretch>
            </a:blipFill>
          </p:spPr>
        </p:sp>
      </p:grpSp>
      <p:grpSp>
        <p:nvGrpSpPr>
          <p:cNvPr id="8" name="Group 8"/>
          <p:cNvGrpSpPr>
            <a:grpSpLocks noChangeAspect="1"/>
          </p:cNvGrpSpPr>
          <p:nvPr/>
        </p:nvGrpSpPr>
        <p:grpSpPr>
          <a:xfrm>
            <a:off x="0" y="0"/>
            <a:ext cx="18288000" cy="10287000"/>
            <a:chOff x="0" y="0"/>
            <a:chExt cx="24384000" cy="13716000"/>
          </a:xfrm>
        </p:grpSpPr>
        <p:sp>
          <p:nvSpPr>
            <p:cNvPr id="9" name="Freeform 9" descr="preencoded.png"/>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lnTo>
                    <a:pt x="0" y="0"/>
                  </a:lnTo>
                  <a:close/>
                </a:path>
              </a:pathLst>
            </a:custGeom>
            <a:blipFill>
              <a:blip r:embed="rId5"/>
              <a:stretch>
                <a:fillRect l="-95161" r="-95161"/>
              </a:stretch>
            </a:blipFill>
          </p:spPr>
        </p:sp>
      </p:grpSp>
      <p:sp>
        <p:nvSpPr>
          <p:cNvPr id="10" name="TextBox 10"/>
          <p:cNvSpPr txBox="1"/>
          <p:nvPr/>
        </p:nvSpPr>
        <p:spPr>
          <a:xfrm>
            <a:off x="992238" y="5940177"/>
            <a:ext cx="16303526" cy="539354"/>
          </a:xfrm>
          <a:prstGeom prst="rect">
            <a:avLst/>
          </a:prstGeom>
        </p:spPr>
        <p:txBody>
          <a:bodyPr lIns="0" tIns="0" rIns="0" bIns="0" rtlCol="0" anchor="t">
            <a:spAutoFit/>
          </a:bodyPr>
          <a:lstStyle/>
          <a:p>
            <a:pPr algn="l">
              <a:lnSpc>
                <a:spcPts val="3562"/>
              </a:lnSpc>
            </a:pPr>
            <a:r>
              <a:rPr lang="en-US" sz="2187">
                <a:solidFill>
                  <a:srgbClr val="272525"/>
                </a:solidFill>
                <a:latin typeface="Inter"/>
                <a:ea typeface="Inter"/>
                <a:cs typeface="Inter"/>
                <a:sym typeface="Inter"/>
              </a:rPr>
              <a:t>Sau khi chữa răng xong, bác sĩ Cú dặn dò Gấu con:</a:t>
            </a:r>
          </a:p>
        </p:txBody>
      </p:sp>
      <p:sp>
        <p:nvSpPr>
          <p:cNvPr id="11" name="TextBox 11"/>
          <p:cNvSpPr txBox="1"/>
          <p:nvPr/>
        </p:nvSpPr>
        <p:spPr>
          <a:xfrm>
            <a:off x="1417439" y="7031683"/>
            <a:ext cx="15878324" cy="539354"/>
          </a:xfrm>
          <a:prstGeom prst="rect">
            <a:avLst/>
          </a:prstGeom>
        </p:spPr>
        <p:txBody>
          <a:bodyPr lIns="0" tIns="0" rIns="0" bIns="0" rtlCol="0" anchor="t">
            <a:spAutoFit/>
          </a:bodyPr>
          <a:lstStyle/>
          <a:p>
            <a:pPr algn="l">
              <a:lnSpc>
                <a:spcPts val="3562"/>
              </a:lnSpc>
            </a:pPr>
            <a:r>
              <a:rPr lang="en-US" sz="2187">
                <a:solidFill>
                  <a:srgbClr val="272525"/>
                </a:solidFill>
                <a:latin typeface="Inter"/>
                <a:ea typeface="Inter"/>
                <a:cs typeface="Inter"/>
                <a:sym typeface="Inter"/>
              </a:rPr>
              <a:t>“Con phải đánh răng đều đặn sáng – tối và sau khi ăn. Nhớ hạn chế ăn bánh kẹo nữa nhé!”</a:t>
            </a:r>
          </a:p>
        </p:txBody>
      </p:sp>
      <p:grpSp>
        <p:nvGrpSpPr>
          <p:cNvPr id="12" name="Group 12"/>
          <p:cNvGrpSpPr/>
          <p:nvPr/>
        </p:nvGrpSpPr>
        <p:grpSpPr>
          <a:xfrm>
            <a:off x="992238" y="6798469"/>
            <a:ext cx="38100" cy="1091505"/>
            <a:chOff x="0" y="0"/>
            <a:chExt cx="50800" cy="1455340"/>
          </a:xfrm>
        </p:grpSpPr>
        <p:sp>
          <p:nvSpPr>
            <p:cNvPr id="13" name="Freeform 13"/>
            <p:cNvSpPr/>
            <p:nvPr/>
          </p:nvSpPr>
          <p:spPr>
            <a:xfrm>
              <a:off x="0" y="0"/>
              <a:ext cx="50800" cy="1455293"/>
            </a:xfrm>
            <a:custGeom>
              <a:avLst/>
              <a:gdLst/>
              <a:ahLst/>
              <a:cxnLst/>
              <a:rect l="l" t="t" r="r" b="b"/>
              <a:pathLst>
                <a:path w="50800" h="1455293">
                  <a:moveTo>
                    <a:pt x="0" y="0"/>
                  </a:moveTo>
                  <a:lnTo>
                    <a:pt x="50800" y="0"/>
                  </a:lnTo>
                  <a:lnTo>
                    <a:pt x="50800" y="1455293"/>
                  </a:lnTo>
                  <a:lnTo>
                    <a:pt x="0" y="1455293"/>
                  </a:lnTo>
                  <a:close/>
                </a:path>
              </a:pathLst>
            </a:custGeom>
            <a:solidFill>
              <a:srgbClr val="4950BC"/>
            </a:solidFill>
            <a:ln w="12700">
              <a:solidFill>
                <a:srgbClr val="000000"/>
              </a:solidFill>
            </a:ln>
          </p:spPr>
        </p:sp>
      </p:grpSp>
      <p:sp>
        <p:nvSpPr>
          <p:cNvPr id="14" name="TextBox 14"/>
          <p:cNvSpPr txBox="1"/>
          <p:nvPr/>
        </p:nvSpPr>
        <p:spPr>
          <a:xfrm>
            <a:off x="992238" y="8123187"/>
            <a:ext cx="16303526" cy="992981"/>
          </a:xfrm>
          <a:prstGeom prst="rect">
            <a:avLst/>
          </a:prstGeom>
        </p:spPr>
        <p:txBody>
          <a:bodyPr lIns="0" tIns="0" rIns="0" bIns="0" rtlCol="0" anchor="t">
            <a:spAutoFit/>
          </a:bodyPr>
          <a:lstStyle/>
          <a:p>
            <a:pPr algn="l">
              <a:lnSpc>
                <a:spcPts val="3562"/>
              </a:lnSpc>
            </a:pPr>
            <a:r>
              <a:rPr lang="en-US" sz="2187">
                <a:solidFill>
                  <a:srgbClr val="272525"/>
                </a:solidFill>
                <a:latin typeface="Inter"/>
                <a:ea typeface="Inter"/>
                <a:cs typeface="Inter"/>
                <a:sym typeface="Inter"/>
              </a:rPr>
              <a:t>Gấu con gật đầu thật mạnh và hứa sẽ chăm sóc răng kỹ hơn. Từ đó, Gấu con không còn bị đau răng nữa, răng bạn ấy lúc nào cũng sạch, sáng và khỏe mạnh!</a:t>
            </a:r>
          </a:p>
        </p:txBody>
      </p:sp>
    </p:spTree>
  </p:cSld>
  <p:clrMapOvr>
    <a:masterClrMapping/>
  </p:clrMapOvr>
  <p:transition spd="slow">
    <p:wip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14744700" y="9143820"/>
            <a:ext cx="685800" cy="685800"/>
            <a:chOff x="0" y="0"/>
            <a:chExt cx="914400" cy="914400"/>
          </a:xfrm>
        </p:grpSpPr>
        <p:sp>
          <p:nvSpPr>
            <p:cNvPr id="3" name="Freeform 3"/>
            <p:cNvSpPr/>
            <p:nvPr/>
          </p:nvSpPr>
          <p:spPr>
            <a:xfrm>
              <a:off x="0" y="0"/>
              <a:ext cx="914400" cy="914400"/>
            </a:xfrm>
            <a:custGeom>
              <a:avLst/>
              <a:gdLst/>
              <a:ahLst/>
              <a:cxnLst/>
              <a:rect l="l" t="t" r="r" b="b"/>
              <a:pathLst>
                <a:path w="914400" h="914400">
                  <a:moveTo>
                    <a:pt x="0" y="0"/>
                  </a:moveTo>
                  <a:lnTo>
                    <a:pt x="914400" y="0"/>
                  </a:lnTo>
                  <a:lnTo>
                    <a:pt x="914400" y="914400"/>
                  </a:lnTo>
                  <a:lnTo>
                    <a:pt x="0" y="914400"/>
                  </a:lnTo>
                  <a:lnTo>
                    <a:pt x="0" y="0"/>
                  </a:lnTo>
                  <a:close/>
                </a:path>
              </a:pathLst>
            </a:custGeom>
            <a:blipFill>
              <a:blip r:embed="rId2"/>
              <a:stretch>
                <a:fillRect/>
              </a:stretch>
            </a:blipFill>
          </p:spPr>
        </p:sp>
      </p:grpSp>
      <p:grpSp>
        <p:nvGrpSpPr>
          <p:cNvPr id="4" name="Group 4"/>
          <p:cNvGrpSpPr>
            <a:grpSpLocks noChangeAspect="1"/>
          </p:cNvGrpSpPr>
          <p:nvPr/>
        </p:nvGrpSpPr>
        <p:grpSpPr>
          <a:xfrm>
            <a:off x="4562460" y="1690740"/>
            <a:ext cx="9591480" cy="1445580"/>
            <a:chOff x="0" y="0"/>
            <a:chExt cx="12788640" cy="1927440"/>
          </a:xfrm>
        </p:grpSpPr>
        <p:sp>
          <p:nvSpPr>
            <p:cNvPr id="5" name="Freeform 5"/>
            <p:cNvSpPr/>
            <p:nvPr/>
          </p:nvSpPr>
          <p:spPr>
            <a:xfrm>
              <a:off x="0" y="0"/>
              <a:ext cx="12788646" cy="1927479"/>
            </a:xfrm>
            <a:custGeom>
              <a:avLst/>
              <a:gdLst/>
              <a:ahLst/>
              <a:cxnLst/>
              <a:rect l="l" t="t" r="r" b="b"/>
              <a:pathLst>
                <a:path w="12788646" h="1927479">
                  <a:moveTo>
                    <a:pt x="0" y="0"/>
                  </a:moveTo>
                  <a:lnTo>
                    <a:pt x="12788646" y="0"/>
                  </a:lnTo>
                  <a:lnTo>
                    <a:pt x="12788646" y="1927479"/>
                  </a:lnTo>
                  <a:lnTo>
                    <a:pt x="0" y="1927479"/>
                  </a:lnTo>
                  <a:lnTo>
                    <a:pt x="0" y="0"/>
                  </a:lnTo>
                  <a:close/>
                </a:path>
              </a:pathLst>
            </a:custGeom>
            <a:blipFill>
              <a:blip r:embed="rId3"/>
              <a:stretch>
                <a:fillRect l="-31" r="-31" b="2"/>
              </a:stretch>
            </a:blipFill>
          </p:spPr>
        </p:sp>
      </p:grpSp>
    </p:spTree>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spTree>
  </p:cSld>
  <p:clrMapOvr>
    <a:masterClrMapping/>
  </p:clrMapOvr>
  <p:transition spd="slow">
    <p:wip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sp>
        <p:nvSpPr>
          <p:cNvPr id="3" name="TextBox 3"/>
          <p:cNvSpPr txBox="1"/>
          <p:nvPr/>
        </p:nvSpPr>
        <p:spPr>
          <a:xfrm>
            <a:off x="5237820" y="3209280"/>
            <a:ext cx="8765100" cy="999660"/>
          </a:xfrm>
          <a:prstGeom prst="rect">
            <a:avLst/>
          </a:prstGeom>
        </p:spPr>
        <p:txBody>
          <a:bodyPr lIns="0" tIns="0" rIns="0" bIns="0" rtlCol="0" anchor="t">
            <a:spAutoFit/>
          </a:bodyPr>
          <a:lstStyle/>
          <a:p>
            <a:pPr algn="l">
              <a:lnSpc>
                <a:spcPts val="7200"/>
              </a:lnSpc>
            </a:pPr>
            <a:r>
              <a:rPr lang="en-US" sz="6000" b="1" dirty="0" err="1">
                <a:solidFill>
                  <a:srgbClr val="000000"/>
                </a:solidFill>
                <a:latin typeface="Times New Roman Bold"/>
                <a:ea typeface="Times New Roman Bold"/>
                <a:cs typeface="Times New Roman Bold"/>
                <a:sym typeface="Times New Roman Bold"/>
              </a:rPr>
              <a:t>Bài</a:t>
            </a:r>
            <a:r>
              <a:rPr lang="en-US" sz="6000" b="1" dirty="0">
                <a:solidFill>
                  <a:srgbClr val="000000"/>
                </a:solidFill>
                <a:latin typeface="Times New Roman Bold"/>
                <a:ea typeface="Times New Roman Bold"/>
                <a:cs typeface="Times New Roman Bold"/>
                <a:sym typeface="Times New Roman Bold"/>
              </a:rPr>
              <a:t> </a:t>
            </a:r>
            <a:r>
              <a:rPr lang="en-US" sz="6000" b="1" dirty="0" err="1">
                <a:solidFill>
                  <a:srgbClr val="000000"/>
                </a:solidFill>
                <a:latin typeface="Times New Roman Bold"/>
                <a:ea typeface="Times New Roman Bold"/>
                <a:cs typeface="Times New Roman Bold"/>
                <a:sym typeface="Times New Roman Bold"/>
              </a:rPr>
              <a:t>hát</a:t>
            </a:r>
            <a:r>
              <a:rPr lang="en-US" sz="6000" b="1" dirty="0">
                <a:solidFill>
                  <a:srgbClr val="000000"/>
                </a:solidFill>
                <a:latin typeface="Times New Roman Bold"/>
                <a:ea typeface="Times New Roman Bold"/>
                <a:cs typeface="Times New Roman Bold"/>
                <a:sym typeface="Times New Roman Bold"/>
              </a:rPr>
              <a:t>: </a:t>
            </a:r>
            <a:r>
              <a:rPr lang="en-US" sz="6000" b="1" dirty="0" err="1">
                <a:solidFill>
                  <a:srgbClr val="000000"/>
                </a:solidFill>
                <a:latin typeface="Times New Roman Bold"/>
                <a:ea typeface="Times New Roman Bold"/>
                <a:cs typeface="Times New Roman Bold"/>
                <a:sym typeface="Times New Roman Bold"/>
              </a:rPr>
              <a:t>Rửa</a:t>
            </a:r>
            <a:r>
              <a:rPr lang="en-US" sz="6000" b="1" dirty="0">
                <a:solidFill>
                  <a:srgbClr val="000000"/>
                </a:solidFill>
                <a:latin typeface="Times New Roman Bold"/>
                <a:ea typeface="Times New Roman Bold"/>
                <a:cs typeface="Times New Roman Bold"/>
                <a:sym typeface="Times New Roman Bold"/>
              </a:rPr>
              <a:t> </a:t>
            </a:r>
            <a:r>
              <a:rPr lang="en-US" sz="6000" b="1" dirty="0" err="1">
                <a:solidFill>
                  <a:srgbClr val="000000"/>
                </a:solidFill>
                <a:latin typeface="Times New Roman Bold"/>
                <a:ea typeface="Times New Roman Bold"/>
                <a:cs typeface="Times New Roman Bold"/>
                <a:sym typeface="Times New Roman Bold"/>
              </a:rPr>
              <a:t>mặt</a:t>
            </a:r>
            <a:r>
              <a:rPr lang="en-US" sz="6000" b="1" dirty="0">
                <a:solidFill>
                  <a:srgbClr val="000000"/>
                </a:solidFill>
                <a:latin typeface="Times New Roman Bold"/>
                <a:ea typeface="Times New Roman Bold"/>
                <a:cs typeface="Times New Roman Bold"/>
                <a:sym typeface="Times New Roman Bold"/>
              </a:rPr>
              <a:t> </a:t>
            </a:r>
            <a:r>
              <a:rPr lang="en-US" sz="6000" b="1" dirty="0" err="1">
                <a:solidFill>
                  <a:srgbClr val="000000"/>
                </a:solidFill>
                <a:latin typeface="Times New Roman Bold"/>
                <a:ea typeface="Times New Roman Bold"/>
                <a:cs typeface="Times New Roman Bold"/>
                <a:sym typeface="Times New Roman Bold"/>
              </a:rPr>
              <a:t>như</a:t>
            </a:r>
            <a:r>
              <a:rPr lang="en-US" sz="6000" b="1" dirty="0">
                <a:solidFill>
                  <a:srgbClr val="000000"/>
                </a:solidFill>
                <a:latin typeface="Times New Roman Bold"/>
                <a:ea typeface="Times New Roman Bold"/>
                <a:cs typeface="Times New Roman Bold"/>
                <a:sym typeface="Times New Roman Bold"/>
              </a:rPr>
              <a:t> </a:t>
            </a:r>
            <a:r>
              <a:rPr lang="en-US" sz="6000" b="1" dirty="0" err="1">
                <a:solidFill>
                  <a:srgbClr val="000000"/>
                </a:solidFill>
                <a:latin typeface="Times New Roman Bold"/>
                <a:ea typeface="Times New Roman Bold"/>
                <a:cs typeface="Times New Roman Bold"/>
                <a:sym typeface="Times New Roman Bold"/>
              </a:rPr>
              <a:t>mèo</a:t>
            </a:r>
            <a:endParaRPr lang="en-US" sz="6000" b="1" dirty="0">
              <a:solidFill>
                <a:srgbClr val="000000"/>
              </a:solidFill>
              <a:latin typeface="Times New Roman Bold"/>
              <a:ea typeface="Times New Roman Bold"/>
              <a:cs typeface="Times New Roman Bold"/>
              <a:sym typeface="Times New Roman Bold"/>
            </a:endParaRPr>
          </a:p>
        </p:txBody>
      </p:sp>
      <p:grpSp>
        <p:nvGrpSpPr>
          <p:cNvPr id="4" name="Group 4"/>
          <p:cNvGrpSpPr>
            <a:grpSpLocks noChangeAspect="1"/>
          </p:cNvGrpSpPr>
          <p:nvPr/>
        </p:nvGrpSpPr>
        <p:grpSpPr>
          <a:xfrm>
            <a:off x="11658600" y="6884460"/>
            <a:ext cx="2095740" cy="2095200"/>
            <a:chOff x="0" y="0"/>
            <a:chExt cx="2794320" cy="2793600"/>
          </a:xfrm>
        </p:grpSpPr>
        <p:sp>
          <p:nvSpPr>
            <p:cNvPr id="5" name="Freeform 5"/>
            <p:cNvSpPr/>
            <p:nvPr/>
          </p:nvSpPr>
          <p:spPr>
            <a:xfrm>
              <a:off x="0" y="0"/>
              <a:ext cx="2794381" cy="2793619"/>
            </a:xfrm>
            <a:custGeom>
              <a:avLst/>
              <a:gdLst/>
              <a:ahLst/>
              <a:cxnLst/>
              <a:rect l="l" t="t" r="r" b="b"/>
              <a:pathLst>
                <a:path w="2794381" h="2793619">
                  <a:moveTo>
                    <a:pt x="0" y="0"/>
                  </a:moveTo>
                  <a:lnTo>
                    <a:pt x="2794381" y="0"/>
                  </a:lnTo>
                  <a:lnTo>
                    <a:pt x="2794381" y="2793619"/>
                  </a:lnTo>
                  <a:lnTo>
                    <a:pt x="0" y="2793619"/>
                  </a:lnTo>
                  <a:lnTo>
                    <a:pt x="0" y="0"/>
                  </a:lnTo>
                  <a:close/>
                </a:path>
              </a:pathLst>
            </a:custGeom>
            <a:blipFill>
              <a:blip r:embed="rId3"/>
              <a:stretch>
                <a:fillRect t="-12" r="2" b="-12"/>
              </a:stretch>
            </a:blipFill>
          </p:spPr>
        </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F6F4F4"/>
            </a:solidFill>
            <a:ln w="12700">
              <a:solidFill>
                <a:srgbClr val="000000"/>
              </a:solidFill>
            </a:ln>
          </p:spPr>
        </p:sp>
      </p:grpSp>
      <p:grpSp>
        <p:nvGrpSpPr>
          <p:cNvPr id="4" name="Group 4"/>
          <p:cNvGrpSpPr/>
          <p:nvPr/>
        </p:nvGrpSpPr>
        <p:grpSpPr>
          <a:xfrm>
            <a:off x="0" y="0"/>
            <a:ext cx="18288000" cy="10287000"/>
            <a:chOff x="0" y="0"/>
            <a:chExt cx="24384000" cy="13716000"/>
          </a:xfrm>
        </p:grpSpPr>
        <p:sp>
          <p:nvSpPr>
            <p:cNvPr id="5" name="Freeform 5"/>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FFFFFF"/>
            </a:solidFill>
            <a:ln w="12700">
              <a:solidFill>
                <a:srgbClr val="000000"/>
              </a:solidFill>
            </a:ln>
          </p:spPr>
        </p:sp>
      </p:grpSp>
      <p:grpSp>
        <p:nvGrpSpPr>
          <p:cNvPr id="6" name="Group 6"/>
          <p:cNvGrpSpPr>
            <a:grpSpLocks noChangeAspect="1"/>
          </p:cNvGrpSpPr>
          <p:nvPr/>
        </p:nvGrpSpPr>
        <p:grpSpPr>
          <a:xfrm>
            <a:off x="16049019" y="9686925"/>
            <a:ext cx="2153256" cy="514350"/>
            <a:chOff x="0" y="0"/>
            <a:chExt cx="2871008" cy="685800"/>
          </a:xfrm>
        </p:grpSpPr>
        <p:sp>
          <p:nvSpPr>
            <p:cNvPr id="7" name="Freeform 7" descr="preencoded.png">
              <a:hlinkClick r:id="rId5" tooltip="https://gamma.app/?utm_source=made-with-gamma"/>
            </p:cNvPr>
            <p:cNvSpPr/>
            <p:nvPr/>
          </p:nvSpPr>
          <p:spPr>
            <a:xfrm>
              <a:off x="0" y="0"/>
              <a:ext cx="2870962" cy="685800"/>
            </a:xfrm>
            <a:custGeom>
              <a:avLst/>
              <a:gdLst/>
              <a:ahLst/>
              <a:cxnLst/>
              <a:rect l="l" t="t" r="r" b="b"/>
              <a:pathLst>
                <a:path w="2870962" h="685800">
                  <a:moveTo>
                    <a:pt x="0" y="0"/>
                  </a:moveTo>
                  <a:lnTo>
                    <a:pt x="2870962" y="0"/>
                  </a:lnTo>
                  <a:lnTo>
                    <a:pt x="2870962" y="685800"/>
                  </a:lnTo>
                  <a:lnTo>
                    <a:pt x="0" y="685800"/>
                  </a:lnTo>
                  <a:lnTo>
                    <a:pt x="0" y="0"/>
                  </a:lnTo>
                  <a:close/>
                </a:path>
              </a:pathLst>
            </a:custGeom>
            <a:blipFill>
              <a:blip r:embed="rId6"/>
              <a:stretch>
                <a:fillRect r="-1"/>
              </a:stretch>
            </a:blipFill>
          </p:spPr>
        </p:sp>
      </p:grpSp>
      <p:grpSp>
        <p:nvGrpSpPr>
          <p:cNvPr id="8" name="Group 8"/>
          <p:cNvGrpSpPr>
            <a:grpSpLocks noChangeAspect="1"/>
          </p:cNvGrpSpPr>
          <p:nvPr/>
        </p:nvGrpSpPr>
        <p:grpSpPr>
          <a:xfrm>
            <a:off x="0" y="0"/>
            <a:ext cx="18288000" cy="10287000"/>
            <a:chOff x="0" y="0"/>
            <a:chExt cx="24384000" cy="13716000"/>
          </a:xfrm>
        </p:grpSpPr>
        <p:sp>
          <p:nvSpPr>
            <p:cNvPr id="9" name="Freeform 9" descr="preencoded.png"/>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lnTo>
                    <a:pt x="0" y="0"/>
                  </a:lnTo>
                  <a:close/>
                </a:path>
              </a:pathLst>
            </a:custGeom>
            <a:blipFill>
              <a:blip r:embed="rId7"/>
              <a:stretch>
                <a:fillRect t="-83333" b="-83333"/>
              </a:stretch>
            </a:blipFill>
          </p:spPr>
        </p:sp>
      </p:grpSp>
      <p:sp>
        <p:nvSpPr>
          <p:cNvPr id="10" name="TextBox 10"/>
          <p:cNvSpPr txBox="1"/>
          <p:nvPr/>
        </p:nvSpPr>
        <p:spPr>
          <a:xfrm>
            <a:off x="992238" y="3789461"/>
            <a:ext cx="9445526" cy="1800522"/>
          </a:xfrm>
          <a:prstGeom prst="rect">
            <a:avLst/>
          </a:prstGeom>
        </p:spPr>
        <p:txBody>
          <a:bodyPr lIns="0" tIns="0" rIns="0" bIns="0" rtlCol="0" anchor="t">
            <a:spAutoFit/>
          </a:bodyPr>
          <a:lstStyle/>
          <a:p>
            <a:pPr algn="l">
              <a:lnSpc>
                <a:spcPts val="6937"/>
              </a:lnSpc>
            </a:pPr>
            <a:r>
              <a:rPr lang="en-US" sz="5562" b="1" dirty="0" err="1">
                <a:solidFill>
                  <a:srgbClr val="000000"/>
                </a:solidFill>
                <a:latin typeface="Inter Bold"/>
                <a:ea typeface="Inter Bold"/>
                <a:cs typeface="Inter Bold"/>
                <a:sym typeface="Inter Bold"/>
              </a:rPr>
              <a:t>Truyện</a:t>
            </a:r>
            <a:r>
              <a:rPr lang="en-US" sz="5562" b="1" dirty="0">
                <a:solidFill>
                  <a:srgbClr val="000000"/>
                </a:solidFill>
                <a:latin typeface="Inter Bold"/>
                <a:ea typeface="Inter Bold"/>
                <a:cs typeface="Inter Bold"/>
                <a:sym typeface="Inter Bold"/>
              </a:rPr>
              <a:t>: </a:t>
            </a:r>
            <a:r>
              <a:rPr lang="en-US" sz="5562" b="1" dirty="0" err="1">
                <a:solidFill>
                  <a:srgbClr val="000000"/>
                </a:solidFill>
                <a:latin typeface="Inter Bold"/>
                <a:ea typeface="Inter Bold"/>
                <a:cs typeface="Inter Bold"/>
                <a:sym typeface="Inter Bold"/>
              </a:rPr>
              <a:t>Gấu</a:t>
            </a:r>
            <a:r>
              <a:rPr lang="en-US" sz="5562" b="1" dirty="0">
                <a:solidFill>
                  <a:srgbClr val="000000"/>
                </a:solidFill>
                <a:latin typeface="Inter Bold"/>
                <a:ea typeface="Inter Bold"/>
                <a:cs typeface="Inter Bold"/>
                <a:sym typeface="Inter Bold"/>
              </a:rPr>
              <a:t> Con </a:t>
            </a:r>
            <a:r>
              <a:rPr lang="en-US" sz="5562" b="1" dirty="0" err="1">
                <a:solidFill>
                  <a:srgbClr val="000000"/>
                </a:solidFill>
                <a:latin typeface="Inter Bold"/>
                <a:ea typeface="Inter Bold"/>
                <a:cs typeface="Inter Bold"/>
                <a:sym typeface="Inter Bold"/>
              </a:rPr>
              <a:t>Bị</a:t>
            </a:r>
            <a:r>
              <a:rPr lang="en-US" sz="5562" b="1" dirty="0">
                <a:solidFill>
                  <a:srgbClr val="000000"/>
                </a:solidFill>
                <a:latin typeface="Inter Bold"/>
                <a:ea typeface="Inter Bold"/>
                <a:cs typeface="Inter Bold"/>
                <a:sym typeface="Inter Bold"/>
              </a:rPr>
              <a:t> </a:t>
            </a:r>
            <a:r>
              <a:rPr lang="en-US" sz="5562" b="1" dirty="0" err="1">
                <a:solidFill>
                  <a:srgbClr val="000000"/>
                </a:solidFill>
                <a:latin typeface="Inter Bold"/>
                <a:ea typeface="Inter Bold"/>
                <a:cs typeface="Inter Bold"/>
                <a:sym typeface="Inter Bold"/>
              </a:rPr>
              <a:t>Sâu</a:t>
            </a:r>
            <a:r>
              <a:rPr lang="en-US" sz="5562" b="1" dirty="0">
                <a:solidFill>
                  <a:srgbClr val="000000"/>
                </a:solidFill>
                <a:latin typeface="Inter Bold"/>
                <a:ea typeface="Inter Bold"/>
                <a:cs typeface="Inter Bold"/>
                <a:sym typeface="Inter Bold"/>
              </a:rPr>
              <a:t> </a:t>
            </a:r>
            <a:r>
              <a:rPr lang="en-US" sz="5562" b="1" dirty="0" err="1">
                <a:solidFill>
                  <a:srgbClr val="000000"/>
                </a:solidFill>
                <a:latin typeface="Inter Bold"/>
                <a:ea typeface="Inter Bold"/>
                <a:cs typeface="Inter Bold"/>
                <a:sym typeface="Inter Bold"/>
              </a:rPr>
              <a:t>Răng</a:t>
            </a:r>
            <a:endParaRPr lang="en-US" sz="5562" b="1" dirty="0">
              <a:solidFill>
                <a:srgbClr val="000000"/>
              </a:solidFill>
              <a:latin typeface="Inter Bold"/>
              <a:ea typeface="Inter Bold"/>
              <a:cs typeface="Inter Bold"/>
              <a:sym typeface="Inter Bold"/>
            </a:endParaRPr>
          </a:p>
        </p:txBody>
      </p:sp>
      <p:sp>
        <p:nvSpPr>
          <p:cNvPr id="11" name="TextBox 11"/>
          <p:cNvSpPr txBox="1"/>
          <p:nvPr/>
        </p:nvSpPr>
        <p:spPr>
          <a:xfrm>
            <a:off x="5943600" y="9534763"/>
            <a:ext cx="9445526" cy="539354"/>
          </a:xfrm>
          <a:prstGeom prst="rect">
            <a:avLst/>
          </a:prstGeom>
        </p:spPr>
        <p:txBody>
          <a:bodyPr lIns="0" tIns="0" rIns="0" bIns="0" rtlCol="0" anchor="t">
            <a:spAutoFit/>
          </a:bodyPr>
          <a:lstStyle/>
          <a:p>
            <a:pPr algn="l">
              <a:lnSpc>
                <a:spcPts val="3562"/>
              </a:lnSpc>
            </a:pPr>
            <a:r>
              <a:rPr lang="en-US" sz="2187" dirty="0" err="1">
                <a:solidFill>
                  <a:srgbClr val="272525"/>
                </a:solidFill>
                <a:latin typeface="Inter"/>
                <a:ea typeface="Inter"/>
                <a:cs typeface="Inter"/>
                <a:sym typeface="Inter"/>
              </a:rPr>
              <a:t>Chào</a:t>
            </a:r>
            <a:r>
              <a:rPr lang="en-US" sz="2187" dirty="0">
                <a:solidFill>
                  <a:srgbClr val="272525"/>
                </a:solidFill>
                <a:latin typeface="Inter"/>
                <a:ea typeface="Inter"/>
                <a:cs typeface="Inter"/>
                <a:sym typeface="Inter"/>
              </a:rPr>
              <a:t> </a:t>
            </a:r>
            <a:r>
              <a:rPr lang="en-US" sz="2187" dirty="0" err="1">
                <a:solidFill>
                  <a:srgbClr val="272525"/>
                </a:solidFill>
                <a:latin typeface="Inter"/>
                <a:ea typeface="Inter"/>
                <a:cs typeface="Inter"/>
                <a:sym typeface="Inter"/>
              </a:rPr>
              <a:t>mừng</a:t>
            </a:r>
            <a:r>
              <a:rPr lang="en-US" sz="2187" dirty="0">
                <a:solidFill>
                  <a:srgbClr val="272525"/>
                </a:solidFill>
                <a:latin typeface="Inter"/>
                <a:ea typeface="Inter"/>
                <a:cs typeface="Inter"/>
                <a:sym typeface="Inter"/>
              </a:rPr>
              <a:t> </a:t>
            </a:r>
            <a:r>
              <a:rPr lang="en-US" sz="2187" dirty="0" err="1">
                <a:solidFill>
                  <a:srgbClr val="272525"/>
                </a:solidFill>
                <a:latin typeface="Inter"/>
                <a:ea typeface="Inter"/>
                <a:cs typeface="Inter"/>
                <a:sym typeface="Inter"/>
              </a:rPr>
              <a:t>các</a:t>
            </a:r>
            <a:r>
              <a:rPr lang="en-US" sz="2187" dirty="0">
                <a:solidFill>
                  <a:srgbClr val="272525"/>
                </a:solidFill>
                <a:latin typeface="Inter"/>
                <a:ea typeface="Inter"/>
                <a:cs typeface="Inter"/>
                <a:sym typeface="Inter"/>
              </a:rPr>
              <a:t> </a:t>
            </a:r>
            <a:r>
              <a:rPr lang="en-US" sz="2187" dirty="0" err="1">
                <a:solidFill>
                  <a:srgbClr val="272525"/>
                </a:solidFill>
                <a:latin typeface="Inter"/>
                <a:ea typeface="Inter"/>
                <a:cs typeface="Inter"/>
                <a:sym typeface="Inter"/>
              </a:rPr>
              <a:t>bé</a:t>
            </a:r>
            <a:r>
              <a:rPr lang="en-US" sz="2187" dirty="0">
                <a:solidFill>
                  <a:srgbClr val="272525"/>
                </a:solidFill>
                <a:latin typeface="Inter"/>
                <a:ea typeface="Inter"/>
                <a:cs typeface="Inter"/>
                <a:sym typeface="Inter"/>
              </a:rPr>
              <a:t> </a:t>
            </a:r>
            <a:r>
              <a:rPr lang="en-US" sz="2187" dirty="0" err="1">
                <a:solidFill>
                  <a:srgbClr val="272525"/>
                </a:solidFill>
                <a:latin typeface="Inter"/>
                <a:ea typeface="Inter"/>
                <a:cs typeface="Inter"/>
                <a:sym typeface="Inter"/>
              </a:rPr>
              <a:t>đến</a:t>
            </a:r>
            <a:r>
              <a:rPr lang="en-US" sz="2187" dirty="0">
                <a:solidFill>
                  <a:srgbClr val="272525"/>
                </a:solidFill>
                <a:latin typeface="Inter"/>
                <a:ea typeface="Inter"/>
                <a:cs typeface="Inter"/>
                <a:sym typeface="Inter"/>
              </a:rPr>
              <a:t> </a:t>
            </a:r>
            <a:r>
              <a:rPr lang="en-US" sz="2187" dirty="0" err="1">
                <a:solidFill>
                  <a:srgbClr val="272525"/>
                </a:solidFill>
                <a:latin typeface="Inter"/>
                <a:ea typeface="Inter"/>
                <a:cs typeface="Inter"/>
                <a:sym typeface="Inter"/>
              </a:rPr>
              <a:t>với</a:t>
            </a:r>
            <a:r>
              <a:rPr lang="en-US" sz="2187" dirty="0">
                <a:solidFill>
                  <a:srgbClr val="272525"/>
                </a:solidFill>
                <a:latin typeface="Inter"/>
                <a:ea typeface="Inter"/>
                <a:cs typeface="Inter"/>
                <a:sym typeface="Inter"/>
              </a:rPr>
              <a:t> </a:t>
            </a:r>
            <a:r>
              <a:rPr lang="en-US" sz="2187" dirty="0" err="1">
                <a:solidFill>
                  <a:srgbClr val="272525"/>
                </a:solidFill>
                <a:latin typeface="Inter"/>
                <a:ea typeface="Inter"/>
                <a:cs typeface="Inter"/>
                <a:sym typeface="Inter"/>
              </a:rPr>
              <a:t>câu</a:t>
            </a:r>
            <a:r>
              <a:rPr lang="en-US" sz="2187" dirty="0">
                <a:solidFill>
                  <a:srgbClr val="272525"/>
                </a:solidFill>
                <a:latin typeface="Inter"/>
                <a:ea typeface="Inter"/>
                <a:cs typeface="Inter"/>
                <a:sym typeface="Inter"/>
              </a:rPr>
              <a:t> </a:t>
            </a:r>
            <a:r>
              <a:rPr lang="en-US" sz="2187" dirty="0" err="1">
                <a:solidFill>
                  <a:srgbClr val="272525"/>
                </a:solidFill>
                <a:latin typeface="Inter"/>
                <a:ea typeface="Inter"/>
                <a:cs typeface="Inter"/>
                <a:sym typeface="Inter"/>
              </a:rPr>
              <a:t>chuyện</a:t>
            </a:r>
            <a:r>
              <a:rPr lang="en-US" sz="2187" dirty="0">
                <a:solidFill>
                  <a:srgbClr val="272525"/>
                </a:solidFill>
                <a:latin typeface="Inter"/>
                <a:ea typeface="Inter"/>
                <a:cs typeface="Inter"/>
                <a:sym typeface="Inter"/>
              </a:rPr>
              <a:t> </a:t>
            </a:r>
            <a:r>
              <a:rPr lang="en-US" sz="2187" dirty="0" err="1">
                <a:solidFill>
                  <a:srgbClr val="272525"/>
                </a:solidFill>
                <a:latin typeface="Inter"/>
                <a:ea typeface="Inter"/>
                <a:cs typeface="Inter"/>
                <a:sym typeface="Inter"/>
              </a:rPr>
              <a:t>về</a:t>
            </a:r>
            <a:r>
              <a:rPr lang="en-US" sz="2187" dirty="0">
                <a:solidFill>
                  <a:srgbClr val="272525"/>
                </a:solidFill>
                <a:latin typeface="Inter"/>
                <a:ea typeface="Inter"/>
                <a:cs typeface="Inter"/>
                <a:sym typeface="Inter"/>
              </a:rPr>
              <a:t> </a:t>
            </a:r>
            <a:r>
              <a:rPr lang="en-US" sz="2187" dirty="0" err="1">
                <a:solidFill>
                  <a:srgbClr val="272525"/>
                </a:solidFill>
                <a:latin typeface="Inter"/>
                <a:ea typeface="Inter"/>
                <a:cs typeface="Inter"/>
                <a:sym typeface="Inter"/>
              </a:rPr>
              <a:t>bạn</a:t>
            </a:r>
            <a:r>
              <a:rPr lang="en-US" sz="2187" dirty="0">
                <a:solidFill>
                  <a:srgbClr val="272525"/>
                </a:solidFill>
                <a:latin typeface="Inter"/>
                <a:ea typeface="Inter"/>
                <a:cs typeface="Inter"/>
                <a:sym typeface="Inter"/>
              </a:rPr>
              <a:t> </a:t>
            </a:r>
            <a:r>
              <a:rPr lang="en-US" sz="2187" dirty="0" err="1">
                <a:solidFill>
                  <a:srgbClr val="272525"/>
                </a:solidFill>
                <a:latin typeface="Inter"/>
                <a:ea typeface="Inter"/>
                <a:cs typeface="Inter"/>
                <a:sym typeface="Inter"/>
              </a:rPr>
              <a:t>Gấu</a:t>
            </a:r>
            <a:r>
              <a:rPr lang="en-US" sz="2187" dirty="0">
                <a:solidFill>
                  <a:srgbClr val="272525"/>
                </a:solidFill>
                <a:latin typeface="Inter"/>
                <a:ea typeface="Inter"/>
                <a:cs typeface="Inter"/>
                <a:sym typeface="Inter"/>
              </a:rPr>
              <a:t> con </a:t>
            </a:r>
            <a:r>
              <a:rPr lang="en-US" sz="2187" dirty="0" err="1">
                <a:solidFill>
                  <a:srgbClr val="272525"/>
                </a:solidFill>
                <a:latin typeface="Inter"/>
                <a:ea typeface="Inter"/>
                <a:cs typeface="Inter"/>
                <a:sym typeface="Inter"/>
              </a:rPr>
              <a:t>đáng</a:t>
            </a:r>
            <a:r>
              <a:rPr lang="en-US" sz="2187" dirty="0">
                <a:solidFill>
                  <a:srgbClr val="272525"/>
                </a:solidFill>
                <a:latin typeface="Inter"/>
                <a:ea typeface="Inter"/>
                <a:cs typeface="Inter"/>
                <a:sym typeface="Inter"/>
              </a:rPr>
              <a:t> </a:t>
            </a:r>
            <a:r>
              <a:rPr lang="en-US" sz="2187" dirty="0" err="1">
                <a:solidFill>
                  <a:srgbClr val="272525"/>
                </a:solidFill>
                <a:latin typeface="Inter"/>
                <a:ea typeface="Inter"/>
                <a:cs typeface="Inter"/>
                <a:sym typeface="Inter"/>
              </a:rPr>
              <a:t>yêu</a:t>
            </a:r>
            <a:r>
              <a:rPr lang="en-US" sz="2187" dirty="0">
                <a:solidFill>
                  <a:srgbClr val="272525"/>
                </a:solidFill>
                <a:latin typeface="Inter"/>
                <a:ea typeface="Inter"/>
                <a:cs typeface="Inter"/>
                <a:sym typeface="Inter"/>
              </a:rPr>
              <a:t>!</a:t>
            </a:r>
          </a:p>
        </p:txBody>
      </p:sp>
      <p:pic>
        <p:nvPicPr>
          <p:cNvPr id="12" name="Picture 1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a:stretch>
            <a:fillRect/>
          </a:stretch>
        </p:blipFill>
        <p:spPr>
          <a:xfrm>
            <a:off x="8629650" y="4629150"/>
            <a:ext cx="1028700" cy="1028700"/>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md cmd="playFrom(0.0)">
              <p:cBhvr>
                <p:cTn id="9"/>
                <p:tgtEl>
                  <p:spTgt spid="12"/>
                </p:tgtEl>
              </p:cBhvr>
            </p:cmd>
            <p:audio>
              <p:cMediaNode vol="64000" showWhenStopped="0">
                <p:cTn id="10"/>
                <p:tgtEl>
                  <p:spTgt spid="1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F6F4F4"/>
            </a:solidFill>
            <a:ln w="12700">
              <a:solidFill>
                <a:srgbClr val="000000"/>
              </a:solidFill>
            </a:ln>
          </p:spPr>
        </p:sp>
      </p:grpSp>
      <p:grpSp>
        <p:nvGrpSpPr>
          <p:cNvPr id="4" name="Group 4"/>
          <p:cNvGrpSpPr/>
          <p:nvPr/>
        </p:nvGrpSpPr>
        <p:grpSpPr>
          <a:xfrm>
            <a:off x="0" y="0"/>
            <a:ext cx="18288000" cy="10287000"/>
            <a:chOff x="0" y="0"/>
            <a:chExt cx="24384000" cy="13716000"/>
          </a:xfrm>
        </p:grpSpPr>
        <p:sp>
          <p:nvSpPr>
            <p:cNvPr id="5" name="Freeform 5"/>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FFFFFF"/>
            </a:solidFill>
            <a:ln w="12700">
              <a:solidFill>
                <a:srgbClr val="000000"/>
              </a:solidFill>
            </a:ln>
          </p:spPr>
        </p:sp>
      </p:grpSp>
      <p:grpSp>
        <p:nvGrpSpPr>
          <p:cNvPr id="6" name="Group 6"/>
          <p:cNvGrpSpPr>
            <a:grpSpLocks noChangeAspect="1"/>
          </p:cNvGrpSpPr>
          <p:nvPr/>
        </p:nvGrpSpPr>
        <p:grpSpPr>
          <a:xfrm>
            <a:off x="16049019" y="9686925"/>
            <a:ext cx="2153256" cy="514350"/>
            <a:chOff x="0" y="0"/>
            <a:chExt cx="2871008" cy="685800"/>
          </a:xfrm>
        </p:grpSpPr>
        <p:sp>
          <p:nvSpPr>
            <p:cNvPr id="7" name="Freeform 7" descr="preencoded.png">
              <a:hlinkClick r:id="rId3" tooltip="https://gamma.app/?utm_source=made-with-gamma"/>
            </p:cNvPr>
            <p:cNvSpPr/>
            <p:nvPr/>
          </p:nvSpPr>
          <p:spPr>
            <a:xfrm>
              <a:off x="0" y="0"/>
              <a:ext cx="2870962" cy="685800"/>
            </a:xfrm>
            <a:custGeom>
              <a:avLst/>
              <a:gdLst/>
              <a:ahLst/>
              <a:cxnLst/>
              <a:rect l="l" t="t" r="r" b="b"/>
              <a:pathLst>
                <a:path w="2870962" h="685800">
                  <a:moveTo>
                    <a:pt x="0" y="0"/>
                  </a:moveTo>
                  <a:lnTo>
                    <a:pt x="2870962" y="0"/>
                  </a:lnTo>
                  <a:lnTo>
                    <a:pt x="2870962" y="685800"/>
                  </a:lnTo>
                  <a:lnTo>
                    <a:pt x="0" y="685800"/>
                  </a:lnTo>
                  <a:lnTo>
                    <a:pt x="0" y="0"/>
                  </a:lnTo>
                  <a:close/>
                </a:path>
              </a:pathLst>
            </a:custGeom>
            <a:blipFill>
              <a:blip r:embed="rId4"/>
              <a:stretch>
                <a:fillRect r="-1"/>
              </a:stretch>
            </a:blipFill>
          </p:spPr>
        </p:sp>
      </p:grpSp>
      <p:grpSp>
        <p:nvGrpSpPr>
          <p:cNvPr id="8" name="Group 8"/>
          <p:cNvGrpSpPr>
            <a:grpSpLocks noChangeAspect="1"/>
          </p:cNvGrpSpPr>
          <p:nvPr/>
        </p:nvGrpSpPr>
        <p:grpSpPr>
          <a:xfrm>
            <a:off x="0" y="0"/>
            <a:ext cx="18288000" cy="10287000"/>
            <a:chOff x="0" y="0"/>
            <a:chExt cx="24384000" cy="13716000"/>
          </a:xfrm>
        </p:grpSpPr>
        <p:sp>
          <p:nvSpPr>
            <p:cNvPr id="9" name="Freeform 9" descr="preencoded.png"/>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lnTo>
                    <a:pt x="0" y="0"/>
                  </a:lnTo>
                  <a:close/>
                </a:path>
              </a:pathLst>
            </a:custGeom>
            <a:blipFill>
              <a:blip r:embed="rId5"/>
              <a:stretch>
                <a:fillRect t="-83333" b="-83333"/>
              </a:stretch>
            </a:blipFill>
          </p:spPr>
        </p:sp>
      </p:grpSp>
      <p:sp>
        <p:nvSpPr>
          <p:cNvPr id="10" name="TextBox 10"/>
          <p:cNvSpPr txBox="1"/>
          <p:nvPr/>
        </p:nvSpPr>
        <p:spPr>
          <a:xfrm>
            <a:off x="892225" y="8845897"/>
            <a:ext cx="9445526" cy="992981"/>
          </a:xfrm>
          <a:prstGeom prst="rect">
            <a:avLst/>
          </a:prstGeom>
        </p:spPr>
        <p:txBody>
          <a:bodyPr lIns="0" tIns="0" rIns="0" bIns="0" rtlCol="0" anchor="t">
            <a:spAutoFit/>
          </a:bodyPr>
          <a:lstStyle/>
          <a:p>
            <a:pPr algn="l">
              <a:lnSpc>
                <a:spcPts val="3562"/>
              </a:lnSpc>
            </a:pPr>
            <a:r>
              <a:rPr lang="en-US" sz="2187" dirty="0" err="1">
                <a:solidFill>
                  <a:srgbClr val="272525"/>
                </a:solidFill>
                <a:latin typeface="Inter"/>
                <a:ea typeface="Inter"/>
                <a:cs typeface="Inter"/>
                <a:sym typeface="Inter"/>
              </a:rPr>
              <a:t>Trong</a:t>
            </a:r>
            <a:r>
              <a:rPr lang="en-US" sz="2187" dirty="0">
                <a:solidFill>
                  <a:srgbClr val="272525"/>
                </a:solidFill>
                <a:latin typeface="Inter"/>
                <a:ea typeface="Inter"/>
                <a:cs typeface="Inter"/>
                <a:sym typeface="Inter"/>
              </a:rPr>
              <a:t> </a:t>
            </a:r>
            <a:r>
              <a:rPr lang="en-US" sz="2187" dirty="0" err="1">
                <a:solidFill>
                  <a:srgbClr val="272525"/>
                </a:solidFill>
                <a:latin typeface="Inter"/>
                <a:ea typeface="Inter"/>
                <a:cs typeface="Inter"/>
                <a:sym typeface="Inter"/>
              </a:rPr>
              <a:t>khu</a:t>
            </a:r>
            <a:r>
              <a:rPr lang="en-US" sz="2187" dirty="0">
                <a:solidFill>
                  <a:srgbClr val="272525"/>
                </a:solidFill>
                <a:latin typeface="Inter"/>
                <a:ea typeface="Inter"/>
                <a:cs typeface="Inter"/>
                <a:sym typeface="Inter"/>
              </a:rPr>
              <a:t> </a:t>
            </a:r>
            <a:r>
              <a:rPr lang="en-US" sz="2187" dirty="0" err="1">
                <a:solidFill>
                  <a:srgbClr val="272525"/>
                </a:solidFill>
                <a:latin typeface="Inter"/>
                <a:ea typeface="Inter"/>
                <a:cs typeface="Inter"/>
                <a:sym typeface="Inter"/>
              </a:rPr>
              <a:t>rừng</a:t>
            </a:r>
            <a:r>
              <a:rPr lang="en-US" sz="2187" dirty="0">
                <a:solidFill>
                  <a:srgbClr val="272525"/>
                </a:solidFill>
                <a:latin typeface="Inter"/>
                <a:ea typeface="Inter"/>
                <a:cs typeface="Inter"/>
                <a:sym typeface="Inter"/>
              </a:rPr>
              <a:t> </a:t>
            </a:r>
            <a:r>
              <a:rPr lang="en-US" sz="2187" dirty="0" err="1">
                <a:solidFill>
                  <a:srgbClr val="272525"/>
                </a:solidFill>
                <a:latin typeface="Inter"/>
                <a:ea typeface="Inter"/>
                <a:cs typeface="Inter"/>
                <a:sym typeface="Inter"/>
              </a:rPr>
              <a:t>xanh</a:t>
            </a:r>
            <a:r>
              <a:rPr lang="en-US" sz="2187" dirty="0">
                <a:solidFill>
                  <a:srgbClr val="272525"/>
                </a:solidFill>
                <a:latin typeface="Inter"/>
                <a:ea typeface="Inter"/>
                <a:cs typeface="Inter"/>
                <a:sym typeface="Inter"/>
              </a:rPr>
              <a:t> </a:t>
            </a:r>
            <a:r>
              <a:rPr lang="en-US" sz="2187" dirty="0" err="1">
                <a:solidFill>
                  <a:srgbClr val="272525"/>
                </a:solidFill>
                <a:latin typeface="Inter"/>
                <a:ea typeface="Inter"/>
                <a:cs typeface="Inter"/>
                <a:sym typeface="Inter"/>
              </a:rPr>
              <a:t>mát</a:t>
            </a:r>
            <a:r>
              <a:rPr lang="en-US" sz="2187" dirty="0">
                <a:solidFill>
                  <a:srgbClr val="272525"/>
                </a:solidFill>
                <a:latin typeface="Inter"/>
                <a:ea typeface="Inter"/>
                <a:cs typeface="Inter"/>
                <a:sym typeface="Inter"/>
              </a:rPr>
              <a:t>, </a:t>
            </a:r>
            <a:r>
              <a:rPr lang="en-US" sz="2187" dirty="0" err="1">
                <a:solidFill>
                  <a:srgbClr val="272525"/>
                </a:solidFill>
                <a:latin typeface="Inter"/>
                <a:ea typeface="Inter"/>
                <a:cs typeface="Inter"/>
                <a:sym typeface="Inter"/>
              </a:rPr>
              <a:t>có</a:t>
            </a:r>
            <a:r>
              <a:rPr lang="en-US" sz="2187" dirty="0">
                <a:solidFill>
                  <a:srgbClr val="272525"/>
                </a:solidFill>
                <a:latin typeface="Inter"/>
                <a:ea typeface="Inter"/>
                <a:cs typeface="Inter"/>
                <a:sym typeface="Inter"/>
              </a:rPr>
              <a:t> </a:t>
            </a:r>
            <a:r>
              <a:rPr lang="en-US" sz="2187" dirty="0" err="1">
                <a:solidFill>
                  <a:srgbClr val="272525"/>
                </a:solidFill>
                <a:latin typeface="Inter"/>
                <a:ea typeface="Inter"/>
                <a:cs typeface="Inter"/>
                <a:sym typeface="Inter"/>
              </a:rPr>
              <a:t>một</a:t>
            </a:r>
            <a:r>
              <a:rPr lang="en-US" sz="2187" dirty="0">
                <a:solidFill>
                  <a:srgbClr val="272525"/>
                </a:solidFill>
                <a:latin typeface="Inter"/>
                <a:ea typeface="Inter"/>
                <a:cs typeface="Inter"/>
                <a:sym typeface="Inter"/>
              </a:rPr>
              <a:t> </a:t>
            </a:r>
            <a:r>
              <a:rPr lang="en-US" sz="2187" dirty="0" err="1">
                <a:solidFill>
                  <a:srgbClr val="272525"/>
                </a:solidFill>
                <a:latin typeface="Inter"/>
                <a:ea typeface="Inter"/>
                <a:cs typeface="Inter"/>
                <a:sym typeface="Inter"/>
              </a:rPr>
              <a:t>bạn</a:t>
            </a:r>
            <a:r>
              <a:rPr lang="en-US" sz="2187" dirty="0">
                <a:solidFill>
                  <a:srgbClr val="272525"/>
                </a:solidFill>
                <a:latin typeface="Inter"/>
                <a:ea typeface="Inter"/>
                <a:cs typeface="Inter"/>
                <a:sym typeface="Inter"/>
              </a:rPr>
              <a:t> </a:t>
            </a:r>
            <a:r>
              <a:rPr lang="en-US" sz="2187" dirty="0" err="1">
                <a:solidFill>
                  <a:srgbClr val="272525"/>
                </a:solidFill>
                <a:latin typeface="Inter"/>
                <a:ea typeface="Inter"/>
                <a:cs typeface="Inter"/>
                <a:sym typeface="Inter"/>
              </a:rPr>
              <a:t>Gấu</a:t>
            </a:r>
            <a:r>
              <a:rPr lang="en-US" sz="2187" dirty="0">
                <a:solidFill>
                  <a:srgbClr val="272525"/>
                </a:solidFill>
                <a:latin typeface="Inter"/>
                <a:ea typeface="Inter"/>
                <a:cs typeface="Inter"/>
                <a:sym typeface="Inter"/>
              </a:rPr>
              <a:t> con </a:t>
            </a:r>
            <a:r>
              <a:rPr lang="en-US" sz="2187" dirty="0" err="1">
                <a:solidFill>
                  <a:srgbClr val="272525"/>
                </a:solidFill>
                <a:latin typeface="Inter"/>
                <a:ea typeface="Inter"/>
                <a:cs typeface="Inter"/>
                <a:sym typeface="Inter"/>
              </a:rPr>
              <a:t>rất</a:t>
            </a:r>
            <a:r>
              <a:rPr lang="en-US" sz="2187" dirty="0">
                <a:solidFill>
                  <a:srgbClr val="272525"/>
                </a:solidFill>
                <a:latin typeface="Inter"/>
                <a:ea typeface="Inter"/>
                <a:cs typeface="Inter"/>
                <a:sym typeface="Inter"/>
              </a:rPr>
              <a:t> </a:t>
            </a:r>
            <a:r>
              <a:rPr lang="en-US" sz="2187" dirty="0" err="1">
                <a:solidFill>
                  <a:srgbClr val="272525"/>
                </a:solidFill>
                <a:latin typeface="Inter"/>
                <a:ea typeface="Inter"/>
                <a:cs typeface="Inter"/>
                <a:sym typeface="Inter"/>
              </a:rPr>
              <a:t>dễ</a:t>
            </a:r>
            <a:r>
              <a:rPr lang="en-US" sz="2187" dirty="0">
                <a:solidFill>
                  <a:srgbClr val="272525"/>
                </a:solidFill>
                <a:latin typeface="Inter"/>
                <a:ea typeface="Inter"/>
                <a:cs typeface="Inter"/>
                <a:sym typeface="Inter"/>
              </a:rPr>
              <a:t> </a:t>
            </a:r>
            <a:r>
              <a:rPr lang="en-US" sz="2187" dirty="0" err="1">
                <a:solidFill>
                  <a:srgbClr val="272525"/>
                </a:solidFill>
                <a:latin typeface="Inter"/>
                <a:ea typeface="Inter"/>
                <a:cs typeface="Inter"/>
                <a:sym typeface="Inter"/>
              </a:rPr>
              <a:t>thương</a:t>
            </a:r>
            <a:r>
              <a:rPr lang="en-US" sz="2187" dirty="0">
                <a:solidFill>
                  <a:srgbClr val="272525"/>
                </a:solidFill>
                <a:latin typeface="Inter"/>
                <a:ea typeface="Inter"/>
                <a:cs typeface="Inter"/>
                <a:sym typeface="Inter"/>
              </a:rPr>
              <a:t>. </a:t>
            </a:r>
            <a:r>
              <a:rPr lang="en-US" sz="2187" dirty="0" err="1">
                <a:solidFill>
                  <a:srgbClr val="272525"/>
                </a:solidFill>
                <a:latin typeface="Inter"/>
                <a:ea typeface="Inter"/>
                <a:cs typeface="Inter"/>
                <a:sym typeface="Inter"/>
              </a:rPr>
              <a:t>Bạn</a:t>
            </a:r>
            <a:r>
              <a:rPr lang="en-US" sz="2187" dirty="0">
                <a:solidFill>
                  <a:srgbClr val="272525"/>
                </a:solidFill>
                <a:latin typeface="Inter"/>
                <a:ea typeface="Inter"/>
                <a:cs typeface="Inter"/>
                <a:sym typeface="Inter"/>
              </a:rPr>
              <a:t> </a:t>
            </a:r>
            <a:r>
              <a:rPr lang="en-US" sz="2187" dirty="0" err="1">
                <a:solidFill>
                  <a:srgbClr val="272525"/>
                </a:solidFill>
                <a:latin typeface="Inter"/>
                <a:ea typeface="Inter"/>
                <a:cs typeface="Inter"/>
                <a:sym typeface="Inter"/>
              </a:rPr>
              <a:t>ấy</a:t>
            </a:r>
            <a:r>
              <a:rPr lang="en-US" sz="2187" dirty="0">
                <a:solidFill>
                  <a:srgbClr val="272525"/>
                </a:solidFill>
                <a:latin typeface="Inter"/>
                <a:ea typeface="Inter"/>
                <a:cs typeface="Inter"/>
                <a:sym typeface="Inter"/>
              </a:rPr>
              <a:t> </a:t>
            </a:r>
            <a:r>
              <a:rPr lang="en-US" sz="2187" dirty="0" err="1">
                <a:solidFill>
                  <a:srgbClr val="272525"/>
                </a:solidFill>
                <a:latin typeface="Inter"/>
                <a:ea typeface="Inter"/>
                <a:cs typeface="Inter"/>
                <a:sym typeface="Inter"/>
              </a:rPr>
              <a:t>có</a:t>
            </a:r>
            <a:r>
              <a:rPr lang="en-US" sz="2187" dirty="0">
                <a:solidFill>
                  <a:srgbClr val="272525"/>
                </a:solidFill>
                <a:latin typeface="Inter"/>
                <a:ea typeface="Inter"/>
                <a:cs typeface="Inter"/>
                <a:sym typeface="Inter"/>
              </a:rPr>
              <a:t> </a:t>
            </a:r>
            <a:r>
              <a:rPr lang="en-US" sz="2187" dirty="0" err="1">
                <a:solidFill>
                  <a:srgbClr val="272525"/>
                </a:solidFill>
                <a:latin typeface="Inter"/>
                <a:ea typeface="Inter"/>
                <a:cs typeface="Inter"/>
                <a:sym typeface="Inter"/>
              </a:rPr>
              <a:t>một</a:t>
            </a:r>
            <a:r>
              <a:rPr lang="en-US" sz="2187" dirty="0">
                <a:solidFill>
                  <a:srgbClr val="272525"/>
                </a:solidFill>
                <a:latin typeface="Inter"/>
                <a:ea typeface="Inter"/>
                <a:cs typeface="Inter"/>
                <a:sym typeface="Inter"/>
              </a:rPr>
              <a:t> </a:t>
            </a:r>
            <a:r>
              <a:rPr lang="en-US" sz="2187" dirty="0" err="1">
                <a:solidFill>
                  <a:srgbClr val="272525"/>
                </a:solidFill>
                <a:latin typeface="Inter"/>
                <a:ea typeface="Inter"/>
                <a:cs typeface="Inter"/>
                <a:sym typeface="Inter"/>
              </a:rPr>
              <a:t>thói</a:t>
            </a:r>
            <a:r>
              <a:rPr lang="en-US" sz="2187" dirty="0">
                <a:solidFill>
                  <a:srgbClr val="272525"/>
                </a:solidFill>
                <a:latin typeface="Inter"/>
                <a:ea typeface="Inter"/>
                <a:cs typeface="Inter"/>
                <a:sym typeface="Inter"/>
              </a:rPr>
              <a:t> </a:t>
            </a:r>
            <a:r>
              <a:rPr lang="en-US" sz="2187" dirty="0" err="1">
                <a:solidFill>
                  <a:srgbClr val="272525"/>
                </a:solidFill>
                <a:latin typeface="Inter"/>
                <a:ea typeface="Inter"/>
                <a:cs typeface="Inter"/>
                <a:sym typeface="Inter"/>
              </a:rPr>
              <a:t>quen</a:t>
            </a:r>
            <a:r>
              <a:rPr lang="en-US" sz="2187" dirty="0">
                <a:solidFill>
                  <a:srgbClr val="272525"/>
                </a:solidFill>
                <a:latin typeface="Inter"/>
                <a:ea typeface="Inter"/>
                <a:cs typeface="Inter"/>
                <a:sym typeface="Inter"/>
              </a:rPr>
              <a:t> </a:t>
            </a:r>
            <a:r>
              <a:rPr lang="en-US" sz="2187" dirty="0" err="1">
                <a:solidFill>
                  <a:srgbClr val="272525"/>
                </a:solidFill>
                <a:latin typeface="Inter"/>
                <a:ea typeface="Inter"/>
                <a:cs typeface="Inter"/>
                <a:sym typeface="Inter"/>
              </a:rPr>
              <a:t>không</a:t>
            </a:r>
            <a:r>
              <a:rPr lang="en-US" sz="2187" dirty="0">
                <a:solidFill>
                  <a:srgbClr val="272525"/>
                </a:solidFill>
                <a:latin typeface="Inter"/>
                <a:ea typeface="Inter"/>
                <a:cs typeface="Inter"/>
                <a:sym typeface="Inter"/>
              </a:rPr>
              <a:t> </a:t>
            </a:r>
            <a:r>
              <a:rPr lang="en-US" sz="2187" dirty="0" err="1">
                <a:solidFill>
                  <a:srgbClr val="272525"/>
                </a:solidFill>
                <a:latin typeface="Inter"/>
                <a:ea typeface="Inter"/>
                <a:cs typeface="Inter"/>
                <a:sym typeface="Inter"/>
              </a:rPr>
              <a:t>tốt</a:t>
            </a:r>
            <a:r>
              <a:rPr lang="en-US" sz="2187" dirty="0">
                <a:solidFill>
                  <a:srgbClr val="272525"/>
                </a:solidFill>
                <a:latin typeface="Inter"/>
                <a:ea typeface="Inter"/>
                <a:cs typeface="Inter"/>
                <a:sym typeface="Inter"/>
              </a:rPr>
              <a:t> </a:t>
            </a:r>
            <a:r>
              <a:rPr lang="en-US" sz="2187" dirty="0" err="1">
                <a:solidFill>
                  <a:srgbClr val="272525"/>
                </a:solidFill>
                <a:latin typeface="Inter"/>
                <a:ea typeface="Inter"/>
                <a:cs typeface="Inter"/>
                <a:sym typeface="Inter"/>
              </a:rPr>
              <a:t>chút</a:t>
            </a:r>
            <a:r>
              <a:rPr lang="en-US" sz="2187" dirty="0">
                <a:solidFill>
                  <a:srgbClr val="272525"/>
                </a:solidFill>
                <a:latin typeface="Inter"/>
                <a:ea typeface="Inter"/>
                <a:cs typeface="Inter"/>
                <a:sym typeface="Inter"/>
              </a:rPr>
              <a:t> </a:t>
            </a:r>
            <a:r>
              <a:rPr lang="en-US" sz="2187" dirty="0" err="1">
                <a:solidFill>
                  <a:srgbClr val="272525"/>
                </a:solidFill>
                <a:latin typeface="Inter"/>
                <a:ea typeface="Inter"/>
                <a:cs typeface="Inter"/>
                <a:sym typeface="Inter"/>
              </a:rPr>
              <a:t>nào</a:t>
            </a:r>
            <a:r>
              <a:rPr lang="en-US" sz="2187" dirty="0">
                <a:solidFill>
                  <a:srgbClr val="272525"/>
                </a:solidFill>
                <a:latin typeface="Inter"/>
                <a:ea typeface="Inter"/>
                <a:cs typeface="Inter"/>
                <a:sym typeface="Inter"/>
              </a:rPr>
              <a:t>...</a:t>
            </a: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F6F4F4"/>
            </a:solidFill>
            <a:ln w="12700">
              <a:solidFill>
                <a:srgbClr val="000000"/>
              </a:solidFill>
            </a:ln>
          </p:spPr>
        </p:sp>
      </p:grpSp>
      <p:grpSp>
        <p:nvGrpSpPr>
          <p:cNvPr id="4" name="Group 4"/>
          <p:cNvGrpSpPr/>
          <p:nvPr/>
        </p:nvGrpSpPr>
        <p:grpSpPr>
          <a:xfrm>
            <a:off x="0" y="0"/>
            <a:ext cx="18288000" cy="10287000"/>
            <a:chOff x="0" y="0"/>
            <a:chExt cx="24384000" cy="13716000"/>
          </a:xfrm>
        </p:grpSpPr>
        <p:sp>
          <p:nvSpPr>
            <p:cNvPr id="5" name="Freeform 5"/>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FFFFFF"/>
            </a:solidFill>
            <a:ln w="12700">
              <a:solidFill>
                <a:srgbClr val="000000"/>
              </a:solidFill>
            </a:ln>
          </p:spPr>
        </p:sp>
      </p:grpSp>
      <p:grpSp>
        <p:nvGrpSpPr>
          <p:cNvPr id="6" name="Group 6"/>
          <p:cNvGrpSpPr>
            <a:grpSpLocks noChangeAspect="1"/>
          </p:cNvGrpSpPr>
          <p:nvPr/>
        </p:nvGrpSpPr>
        <p:grpSpPr>
          <a:xfrm>
            <a:off x="16049019" y="9686925"/>
            <a:ext cx="2153256" cy="514350"/>
            <a:chOff x="0" y="0"/>
            <a:chExt cx="2871008" cy="685800"/>
          </a:xfrm>
        </p:grpSpPr>
        <p:sp>
          <p:nvSpPr>
            <p:cNvPr id="7" name="Freeform 7" descr="preencoded.png">
              <a:hlinkClick r:id="rId3" tooltip="https://gamma.app/?utm_source=made-with-gamma"/>
            </p:cNvPr>
            <p:cNvSpPr/>
            <p:nvPr/>
          </p:nvSpPr>
          <p:spPr>
            <a:xfrm>
              <a:off x="0" y="0"/>
              <a:ext cx="2870962" cy="685800"/>
            </a:xfrm>
            <a:custGeom>
              <a:avLst/>
              <a:gdLst/>
              <a:ahLst/>
              <a:cxnLst/>
              <a:rect l="l" t="t" r="r" b="b"/>
              <a:pathLst>
                <a:path w="2870962" h="685800">
                  <a:moveTo>
                    <a:pt x="0" y="0"/>
                  </a:moveTo>
                  <a:lnTo>
                    <a:pt x="2870962" y="0"/>
                  </a:lnTo>
                  <a:lnTo>
                    <a:pt x="2870962" y="685800"/>
                  </a:lnTo>
                  <a:lnTo>
                    <a:pt x="0" y="685800"/>
                  </a:lnTo>
                  <a:lnTo>
                    <a:pt x="0" y="0"/>
                  </a:lnTo>
                  <a:close/>
                </a:path>
              </a:pathLst>
            </a:custGeom>
            <a:blipFill>
              <a:blip r:embed="rId4"/>
              <a:stretch>
                <a:fillRect r="-1"/>
              </a:stretch>
            </a:blipFill>
          </p:spPr>
        </p:sp>
      </p:grpSp>
      <p:grpSp>
        <p:nvGrpSpPr>
          <p:cNvPr id="8" name="Group 8"/>
          <p:cNvGrpSpPr>
            <a:grpSpLocks noChangeAspect="1"/>
          </p:cNvGrpSpPr>
          <p:nvPr/>
        </p:nvGrpSpPr>
        <p:grpSpPr>
          <a:xfrm>
            <a:off x="0" y="0"/>
            <a:ext cx="18288000" cy="10286999"/>
            <a:chOff x="0" y="0"/>
            <a:chExt cx="24384000" cy="13715998"/>
          </a:xfrm>
        </p:grpSpPr>
        <p:sp>
          <p:nvSpPr>
            <p:cNvPr id="9" name="Freeform 9" descr="preencoded.png"/>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lnTo>
                    <a:pt x="0" y="0"/>
                  </a:lnTo>
                  <a:close/>
                </a:path>
              </a:pathLst>
            </a:custGeom>
            <a:blipFill>
              <a:blip r:embed="rId5"/>
              <a:stretch>
                <a:fillRect t="-38888" b="-38888"/>
              </a:stretch>
            </a:blipFill>
          </p:spPr>
        </p:sp>
      </p:grpSp>
      <p:sp>
        <p:nvSpPr>
          <p:cNvPr id="10" name="TextBox 10"/>
          <p:cNvSpPr txBox="1"/>
          <p:nvPr/>
        </p:nvSpPr>
        <p:spPr>
          <a:xfrm>
            <a:off x="992238" y="2419201"/>
            <a:ext cx="9505355" cy="1446610"/>
          </a:xfrm>
          <a:prstGeom prst="rect">
            <a:avLst/>
          </a:prstGeom>
        </p:spPr>
        <p:txBody>
          <a:bodyPr lIns="0" tIns="0" rIns="0" bIns="0" rtlCol="0" anchor="t">
            <a:spAutoFit/>
          </a:bodyPr>
          <a:lstStyle/>
          <a:p>
            <a:pPr algn="l">
              <a:lnSpc>
                <a:spcPts val="3562"/>
              </a:lnSpc>
            </a:pPr>
            <a:r>
              <a:rPr lang="en-US" sz="2187">
                <a:solidFill>
                  <a:srgbClr val="272525"/>
                </a:solidFill>
                <a:latin typeface="Inter"/>
                <a:ea typeface="Inter"/>
                <a:cs typeface="Inter"/>
                <a:sym typeface="Inter"/>
              </a:rPr>
              <a:t>Ngày nào Gấu con cũng ăn thật nhiều bánh, kẹo, và đủ thứ đồ ngọt khác. Nhìn thật ngon miệng, nhưng ăn xong bạn lại không chịu đánh răng!</a:t>
            </a:r>
          </a:p>
        </p:txBody>
      </p:sp>
      <p:sp>
        <p:nvSpPr>
          <p:cNvPr id="11" name="TextBox 11"/>
          <p:cNvSpPr txBox="1"/>
          <p:nvPr/>
        </p:nvSpPr>
        <p:spPr>
          <a:xfrm>
            <a:off x="992238" y="4035177"/>
            <a:ext cx="9505355" cy="992981"/>
          </a:xfrm>
          <a:prstGeom prst="rect">
            <a:avLst/>
          </a:prstGeom>
        </p:spPr>
        <p:txBody>
          <a:bodyPr lIns="0" tIns="0" rIns="0" bIns="0" rtlCol="0" anchor="t">
            <a:spAutoFit/>
          </a:bodyPr>
          <a:lstStyle/>
          <a:p>
            <a:pPr algn="l">
              <a:lnSpc>
                <a:spcPts val="3562"/>
              </a:lnSpc>
            </a:pPr>
            <a:r>
              <a:rPr lang="en-US" sz="2187">
                <a:solidFill>
                  <a:srgbClr val="272525"/>
                </a:solidFill>
                <a:latin typeface="Inter"/>
                <a:ea typeface="Inter"/>
                <a:cs typeface="Inter"/>
                <a:sym typeface="Inter"/>
              </a:rPr>
              <a:t>Thói quen này khiến những "bé sâu" rất vui, vì chúng có cơ hội làm ổ trong miệng Gấu con đấy!</a:t>
            </a:r>
          </a:p>
        </p:txBody>
      </p:sp>
    </p:spTree>
  </p:cSld>
  <p:clrMapOvr>
    <a:masterClrMapping/>
  </p:clrMapOvr>
  <p:transition spd="slow">
    <p:wip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F6F4F4"/>
            </a:solidFill>
            <a:ln w="12700">
              <a:solidFill>
                <a:srgbClr val="000000"/>
              </a:solidFill>
            </a:ln>
          </p:spPr>
        </p:sp>
      </p:grpSp>
      <p:grpSp>
        <p:nvGrpSpPr>
          <p:cNvPr id="4" name="Group 4"/>
          <p:cNvGrpSpPr/>
          <p:nvPr/>
        </p:nvGrpSpPr>
        <p:grpSpPr>
          <a:xfrm>
            <a:off x="0" y="0"/>
            <a:ext cx="18288000" cy="10287000"/>
            <a:chOff x="0" y="0"/>
            <a:chExt cx="24384000" cy="13716000"/>
          </a:xfrm>
        </p:grpSpPr>
        <p:sp>
          <p:nvSpPr>
            <p:cNvPr id="5" name="Freeform 5"/>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FFFFFF"/>
            </a:solidFill>
            <a:ln w="12700">
              <a:solidFill>
                <a:srgbClr val="000000"/>
              </a:solidFill>
            </a:ln>
          </p:spPr>
        </p:sp>
      </p:grpSp>
      <p:grpSp>
        <p:nvGrpSpPr>
          <p:cNvPr id="6" name="Group 6"/>
          <p:cNvGrpSpPr>
            <a:grpSpLocks noChangeAspect="1"/>
          </p:cNvGrpSpPr>
          <p:nvPr/>
        </p:nvGrpSpPr>
        <p:grpSpPr>
          <a:xfrm>
            <a:off x="16049019" y="9686925"/>
            <a:ext cx="2153256" cy="514350"/>
            <a:chOff x="0" y="0"/>
            <a:chExt cx="2871008" cy="685800"/>
          </a:xfrm>
        </p:grpSpPr>
        <p:sp>
          <p:nvSpPr>
            <p:cNvPr id="7" name="Freeform 7" descr="preencoded.png">
              <a:hlinkClick r:id="rId3" tooltip="https://gamma.app/?utm_source=made-with-gamma"/>
            </p:cNvPr>
            <p:cNvSpPr/>
            <p:nvPr/>
          </p:nvSpPr>
          <p:spPr>
            <a:xfrm>
              <a:off x="0" y="0"/>
              <a:ext cx="2870962" cy="685800"/>
            </a:xfrm>
            <a:custGeom>
              <a:avLst/>
              <a:gdLst/>
              <a:ahLst/>
              <a:cxnLst/>
              <a:rect l="l" t="t" r="r" b="b"/>
              <a:pathLst>
                <a:path w="2870962" h="685800">
                  <a:moveTo>
                    <a:pt x="0" y="0"/>
                  </a:moveTo>
                  <a:lnTo>
                    <a:pt x="2870962" y="0"/>
                  </a:lnTo>
                  <a:lnTo>
                    <a:pt x="2870962" y="685800"/>
                  </a:lnTo>
                  <a:lnTo>
                    <a:pt x="0" y="685800"/>
                  </a:lnTo>
                  <a:lnTo>
                    <a:pt x="0" y="0"/>
                  </a:lnTo>
                  <a:close/>
                </a:path>
              </a:pathLst>
            </a:custGeom>
            <a:blipFill>
              <a:blip r:embed="rId4"/>
              <a:stretch>
                <a:fillRect r="-1"/>
              </a:stretch>
            </a:blipFill>
          </p:spPr>
        </p:sp>
      </p:grpSp>
      <p:grpSp>
        <p:nvGrpSpPr>
          <p:cNvPr id="8" name="Group 8"/>
          <p:cNvGrpSpPr>
            <a:grpSpLocks noChangeAspect="1"/>
          </p:cNvGrpSpPr>
          <p:nvPr/>
        </p:nvGrpSpPr>
        <p:grpSpPr>
          <a:xfrm>
            <a:off x="0" y="0"/>
            <a:ext cx="18288000" cy="10287000"/>
            <a:chOff x="0" y="0"/>
            <a:chExt cx="24384000" cy="13716000"/>
          </a:xfrm>
        </p:grpSpPr>
        <p:sp>
          <p:nvSpPr>
            <p:cNvPr id="9" name="Freeform 9" descr="preencoded.png"/>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lnTo>
                    <a:pt x="0" y="0"/>
                  </a:lnTo>
                  <a:close/>
                </a:path>
              </a:pathLst>
            </a:custGeom>
            <a:blipFill>
              <a:blip r:embed="rId5"/>
              <a:stretch>
                <a:fillRect l="-95161" r="-95161"/>
              </a:stretch>
            </a:blipFill>
          </p:spPr>
        </p:sp>
      </p:grpSp>
      <p:sp>
        <p:nvSpPr>
          <p:cNvPr id="10" name="TextBox 10"/>
          <p:cNvSpPr txBox="1"/>
          <p:nvPr/>
        </p:nvSpPr>
        <p:spPr>
          <a:xfrm>
            <a:off x="992238" y="5777656"/>
            <a:ext cx="7088237" cy="914549"/>
          </a:xfrm>
          <a:prstGeom prst="rect">
            <a:avLst/>
          </a:prstGeom>
        </p:spPr>
        <p:txBody>
          <a:bodyPr lIns="0" tIns="0" rIns="0" bIns="0" rtlCol="0" anchor="t">
            <a:spAutoFit/>
          </a:bodyPr>
          <a:lstStyle/>
          <a:p>
            <a:pPr algn="l">
              <a:lnSpc>
                <a:spcPts val="6937"/>
              </a:lnSpc>
            </a:pPr>
            <a:r>
              <a:rPr lang="en-US" sz="5562" b="1">
                <a:solidFill>
                  <a:srgbClr val="000000"/>
                </a:solidFill>
                <a:latin typeface="Inter Bold"/>
                <a:ea typeface="Inter Bold"/>
                <a:cs typeface="Inter Bold"/>
                <a:sym typeface="Inter Bold"/>
              </a:rPr>
              <a:t>Ôi, Đau Răng Quá!</a:t>
            </a:r>
          </a:p>
        </p:txBody>
      </p:sp>
      <p:sp>
        <p:nvSpPr>
          <p:cNvPr id="11" name="TextBox 11"/>
          <p:cNvSpPr txBox="1"/>
          <p:nvPr/>
        </p:nvSpPr>
        <p:spPr>
          <a:xfrm>
            <a:off x="992238" y="7031683"/>
            <a:ext cx="16303526" cy="992981"/>
          </a:xfrm>
          <a:prstGeom prst="rect">
            <a:avLst/>
          </a:prstGeom>
        </p:spPr>
        <p:txBody>
          <a:bodyPr lIns="0" tIns="0" rIns="0" bIns="0" rtlCol="0" anchor="t">
            <a:spAutoFit/>
          </a:bodyPr>
          <a:lstStyle/>
          <a:p>
            <a:pPr algn="l">
              <a:lnSpc>
                <a:spcPts val="3562"/>
              </a:lnSpc>
            </a:pPr>
            <a:r>
              <a:rPr lang="en-US" sz="2187">
                <a:solidFill>
                  <a:srgbClr val="272525"/>
                </a:solidFill>
                <a:latin typeface="Inter"/>
                <a:ea typeface="Inter"/>
                <a:cs typeface="Inter"/>
                <a:sym typeface="Inter"/>
              </a:rPr>
              <a:t>Một buổi sáng nọ, khi Gấu con đang chơi đùa vui vẻ thì bỗng ôm lấy má và kêu lên thật to: “Aaaa… đau quá! Đau răng quá mẹ ơi!”</a:t>
            </a: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F6F4F4"/>
            </a:solidFill>
            <a:ln w="12700">
              <a:solidFill>
                <a:srgbClr val="000000"/>
              </a:solidFill>
            </a:ln>
          </p:spPr>
        </p:sp>
      </p:grpSp>
      <p:grpSp>
        <p:nvGrpSpPr>
          <p:cNvPr id="4" name="Group 4"/>
          <p:cNvGrpSpPr/>
          <p:nvPr/>
        </p:nvGrpSpPr>
        <p:grpSpPr>
          <a:xfrm>
            <a:off x="0" y="0"/>
            <a:ext cx="18288000" cy="10287000"/>
            <a:chOff x="0" y="0"/>
            <a:chExt cx="24384000" cy="13716000"/>
          </a:xfrm>
        </p:grpSpPr>
        <p:sp>
          <p:nvSpPr>
            <p:cNvPr id="5" name="Freeform 5"/>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FFFFFF"/>
            </a:solidFill>
            <a:ln w="12700">
              <a:solidFill>
                <a:srgbClr val="000000"/>
              </a:solidFill>
            </a:ln>
          </p:spPr>
        </p:sp>
      </p:grpSp>
      <p:grpSp>
        <p:nvGrpSpPr>
          <p:cNvPr id="6" name="Group 6"/>
          <p:cNvGrpSpPr>
            <a:grpSpLocks noChangeAspect="1"/>
          </p:cNvGrpSpPr>
          <p:nvPr/>
        </p:nvGrpSpPr>
        <p:grpSpPr>
          <a:xfrm>
            <a:off x="16049019" y="9686925"/>
            <a:ext cx="2153256" cy="514350"/>
            <a:chOff x="0" y="0"/>
            <a:chExt cx="2871008" cy="685800"/>
          </a:xfrm>
        </p:grpSpPr>
        <p:sp>
          <p:nvSpPr>
            <p:cNvPr id="7" name="Freeform 7" descr="preencoded.png">
              <a:hlinkClick r:id="rId3" tooltip="https://gamma.app/?utm_source=made-with-gamma"/>
            </p:cNvPr>
            <p:cNvSpPr/>
            <p:nvPr/>
          </p:nvSpPr>
          <p:spPr>
            <a:xfrm>
              <a:off x="0" y="0"/>
              <a:ext cx="2870962" cy="685800"/>
            </a:xfrm>
            <a:custGeom>
              <a:avLst/>
              <a:gdLst/>
              <a:ahLst/>
              <a:cxnLst/>
              <a:rect l="l" t="t" r="r" b="b"/>
              <a:pathLst>
                <a:path w="2870962" h="685800">
                  <a:moveTo>
                    <a:pt x="0" y="0"/>
                  </a:moveTo>
                  <a:lnTo>
                    <a:pt x="2870962" y="0"/>
                  </a:lnTo>
                  <a:lnTo>
                    <a:pt x="2870962" y="685800"/>
                  </a:lnTo>
                  <a:lnTo>
                    <a:pt x="0" y="685800"/>
                  </a:lnTo>
                  <a:lnTo>
                    <a:pt x="0" y="0"/>
                  </a:lnTo>
                  <a:close/>
                </a:path>
              </a:pathLst>
            </a:custGeom>
            <a:blipFill>
              <a:blip r:embed="rId4"/>
              <a:stretch>
                <a:fillRect r="-1"/>
              </a:stretch>
            </a:blipFill>
          </p:spPr>
        </p:sp>
      </p:grpSp>
      <p:grpSp>
        <p:nvGrpSpPr>
          <p:cNvPr id="8" name="Group 8"/>
          <p:cNvGrpSpPr>
            <a:grpSpLocks noChangeAspect="1"/>
          </p:cNvGrpSpPr>
          <p:nvPr/>
        </p:nvGrpSpPr>
        <p:grpSpPr>
          <a:xfrm>
            <a:off x="-100012" y="0"/>
            <a:ext cx="18187988" cy="10287000"/>
            <a:chOff x="0" y="0"/>
            <a:chExt cx="24250650" cy="13716000"/>
          </a:xfrm>
        </p:grpSpPr>
        <p:sp>
          <p:nvSpPr>
            <p:cNvPr id="9" name="Freeform 9" descr="preencoded.png"/>
            <p:cNvSpPr/>
            <p:nvPr/>
          </p:nvSpPr>
          <p:spPr>
            <a:xfrm>
              <a:off x="0" y="0"/>
              <a:ext cx="24250650" cy="13716000"/>
            </a:xfrm>
            <a:custGeom>
              <a:avLst/>
              <a:gdLst/>
              <a:ahLst/>
              <a:cxnLst/>
              <a:rect l="l" t="t" r="r" b="b"/>
              <a:pathLst>
                <a:path w="24250650" h="13716000">
                  <a:moveTo>
                    <a:pt x="0" y="0"/>
                  </a:moveTo>
                  <a:lnTo>
                    <a:pt x="24250650" y="0"/>
                  </a:lnTo>
                  <a:lnTo>
                    <a:pt x="24250650" y="13716000"/>
                  </a:lnTo>
                  <a:lnTo>
                    <a:pt x="0" y="13716000"/>
                  </a:lnTo>
                  <a:lnTo>
                    <a:pt x="0" y="0"/>
                  </a:lnTo>
                  <a:close/>
                </a:path>
              </a:pathLst>
            </a:custGeom>
            <a:blipFill>
              <a:blip r:embed="rId5"/>
              <a:stretch>
                <a:fillRect t="-82604" b="-82604"/>
              </a:stretch>
            </a:blipFill>
          </p:spPr>
        </p:sp>
      </p:grpSp>
      <p:sp>
        <p:nvSpPr>
          <p:cNvPr id="10" name="TextBox 10"/>
          <p:cNvSpPr txBox="1"/>
          <p:nvPr/>
        </p:nvSpPr>
        <p:spPr>
          <a:xfrm>
            <a:off x="4749850" y="216247"/>
            <a:ext cx="9445526" cy="992981"/>
          </a:xfrm>
          <a:prstGeom prst="rect">
            <a:avLst/>
          </a:prstGeom>
        </p:spPr>
        <p:txBody>
          <a:bodyPr lIns="0" tIns="0" rIns="0" bIns="0" rtlCol="0" anchor="t">
            <a:spAutoFit/>
          </a:bodyPr>
          <a:lstStyle/>
          <a:p>
            <a:pPr algn="l">
              <a:lnSpc>
                <a:spcPts val="3562"/>
              </a:lnSpc>
            </a:pPr>
            <a:r>
              <a:rPr lang="en-US" sz="2187">
                <a:solidFill>
                  <a:srgbClr val="272525"/>
                </a:solidFill>
                <a:latin typeface="Inter"/>
                <a:ea typeface="Inter"/>
                <a:cs typeface="Inter"/>
                <a:sym typeface="Inter"/>
              </a:rPr>
              <a:t>Nghe tiếng con khóc, Gấu mẹ liền chạy đến bên Gấu con, nhẹ nhàng ôm con vào lòng và hỏi: "Có chuyện gì thế con yêu?"</a:t>
            </a:r>
          </a:p>
        </p:txBody>
      </p:sp>
    </p:spTree>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F6F4F4"/>
            </a:solidFill>
            <a:ln w="12700">
              <a:solidFill>
                <a:srgbClr val="000000"/>
              </a:solidFill>
            </a:ln>
          </p:spPr>
        </p:sp>
      </p:grpSp>
      <p:grpSp>
        <p:nvGrpSpPr>
          <p:cNvPr id="4" name="Group 4"/>
          <p:cNvGrpSpPr/>
          <p:nvPr/>
        </p:nvGrpSpPr>
        <p:grpSpPr>
          <a:xfrm>
            <a:off x="0" y="0"/>
            <a:ext cx="18288000" cy="10287000"/>
            <a:chOff x="0" y="0"/>
            <a:chExt cx="24384000" cy="13716000"/>
          </a:xfrm>
        </p:grpSpPr>
        <p:sp>
          <p:nvSpPr>
            <p:cNvPr id="5" name="Freeform 5"/>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FFFFFF"/>
            </a:solidFill>
            <a:ln w="12700">
              <a:solidFill>
                <a:srgbClr val="000000"/>
              </a:solidFill>
            </a:ln>
          </p:spPr>
        </p:sp>
      </p:grpSp>
      <p:grpSp>
        <p:nvGrpSpPr>
          <p:cNvPr id="6" name="Group 6"/>
          <p:cNvGrpSpPr>
            <a:grpSpLocks noChangeAspect="1"/>
          </p:cNvGrpSpPr>
          <p:nvPr/>
        </p:nvGrpSpPr>
        <p:grpSpPr>
          <a:xfrm>
            <a:off x="16049019" y="9686925"/>
            <a:ext cx="2153256" cy="514350"/>
            <a:chOff x="0" y="0"/>
            <a:chExt cx="2871008" cy="685800"/>
          </a:xfrm>
        </p:grpSpPr>
        <p:sp>
          <p:nvSpPr>
            <p:cNvPr id="7" name="Freeform 7" descr="preencoded.png">
              <a:hlinkClick r:id="rId3" tooltip="https://gamma.app/?utm_source=made-with-gamma"/>
            </p:cNvPr>
            <p:cNvSpPr/>
            <p:nvPr/>
          </p:nvSpPr>
          <p:spPr>
            <a:xfrm>
              <a:off x="0" y="0"/>
              <a:ext cx="2870962" cy="685800"/>
            </a:xfrm>
            <a:custGeom>
              <a:avLst/>
              <a:gdLst/>
              <a:ahLst/>
              <a:cxnLst/>
              <a:rect l="l" t="t" r="r" b="b"/>
              <a:pathLst>
                <a:path w="2870962" h="685800">
                  <a:moveTo>
                    <a:pt x="0" y="0"/>
                  </a:moveTo>
                  <a:lnTo>
                    <a:pt x="2870962" y="0"/>
                  </a:lnTo>
                  <a:lnTo>
                    <a:pt x="2870962" y="685800"/>
                  </a:lnTo>
                  <a:lnTo>
                    <a:pt x="0" y="685800"/>
                  </a:lnTo>
                  <a:lnTo>
                    <a:pt x="0" y="0"/>
                  </a:lnTo>
                  <a:close/>
                </a:path>
              </a:pathLst>
            </a:custGeom>
            <a:blipFill>
              <a:blip r:embed="rId4"/>
              <a:stretch>
                <a:fillRect r="-1"/>
              </a:stretch>
            </a:blipFill>
          </p:spPr>
        </p:sp>
      </p:grpSp>
      <p:grpSp>
        <p:nvGrpSpPr>
          <p:cNvPr id="8" name="Group 8"/>
          <p:cNvGrpSpPr>
            <a:grpSpLocks noChangeAspect="1"/>
          </p:cNvGrpSpPr>
          <p:nvPr/>
        </p:nvGrpSpPr>
        <p:grpSpPr>
          <a:xfrm>
            <a:off x="0" y="0"/>
            <a:ext cx="18288000" cy="10287000"/>
            <a:chOff x="0" y="0"/>
            <a:chExt cx="24384000" cy="13716000"/>
          </a:xfrm>
        </p:grpSpPr>
        <p:sp>
          <p:nvSpPr>
            <p:cNvPr id="9" name="Freeform 9" descr="preencoded.png"/>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lnTo>
                    <a:pt x="0" y="0"/>
                  </a:lnTo>
                  <a:close/>
                </a:path>
              </a:pathLst>
            </a:custGeom>
            <a:blipFill>
              <a:blip r:embed="rId5"/>
              <a:stretch>
                <a:fillRect t="-83333" b="-83333"/>
              </a:stretch>
            </a:blipFill>
          </p:spPr>
        </p:sp>
      </p:grpSp>
      <p:sp>
        <p:nvSpPr>
          <p:cNvPr id="10" name="TextBox 10"/>
          <p:cNvSpPr txBox="1"/>
          <p:nvPr/>
        </p:nvSpPr>
        <p:spPr>
          <a:xfrm>
            <a:off x="9693325" y="169067"/>
            <a:ext cx="9445526" cy="1446610"/>
          </a:xfrm>
          <a:prstGeom prst="rect">
            <a:avLst/>
          </a:prstGeom>
        </p:spPr>
        <p:txBody>
          <a:bodyPr lIns="0" tIns="0" rIns="0" bIns="0" rtlCol="0" anchor="t">
            <a:spAutoFit/>
          </a:bodyPr>
          <a:lstStyle/>
          <a:p>
            <a:pPr algn="l">
              <a:lnSpc>
                <a:spcPts val="3562"/>
              </a:lnSpc>
            </a:pPr>
            <a:r>
              <a:rPr lang="en-US" sz="2187">
                <a:solidFill>
                  <a:srgbClr val="272525"/>
                </a:solidFill>
                <a:latin typeface="Inter"/>
                <a:ea typeface="Inter"/>
                <a:cs typeface="Inter"/>
                <a:sym typeface="Inter"/>
              </a:rPr>
              <a:t>Gấu con thút thít kể cho mẹ nghe: “Con ăn nhiều kẹo… và con quên đánh răng ạ.” Gấu mẹ dịu dàng xoa đầu con và bảo: “Đừng lo, mẹ sẽ đưa con đi gặp bác sĩ để chữa khỏi sâu răng nhé.”</a:t>
            </a:r>
          </a:p>
        </p:txBody>
      </p:sp>
      <p:grpSp>
        <p:nvGrpSpPr>
          <p:cNvPr id="11" name="Group 11"/>
          <p:cNvGrpSpPr>
            <a:grpSpLocks noChangeAspect="1"/>
          </p:cNvGrpSpPr>
          <p:nvPr/>
        </p:nvGrpSpPr>
        <p:grpSpPr>
          <a:xfrm>
            <a:off x="7718226" y="5412879"/>
            <a:ext cx="340221" cy="340221"/>
            <a:chOff x="0" y="0"/>
            <a:chExt cx="453628" cy="453628"/>
          </a:xfrm>
        </p:grpSpPr>
        <p:sp>
          <p:nvSpPr>
            <p:cNvPr id="12" name="Freeform 12" descr="preencoded.png"/>
            <p:cNvSpPr/>
            <p:nvPr/>
          </p:nvSpPr>
          <p:spPr>
            <a:xfrm>
              <a:off x="0" y="0"/>
              <a:ext cx="453644" cy="453644"/>
            </a:xfrm>
            <a:custGeom>
              <a:avLst/>
              <a:gdLst/>
              <a:ahLst/>
              <a:cxnLst/>
              <a:rect l="l" t="t" r="r" b="b"/>
              <a:pathLst>
                <a:path w="453644" h="453644">
                  <a:moveTo>
                    <a:pt x="0" y="0"/>
                  </a:moveTo>
                  <a:lnTo>
                    <a:pt x="453644" y="0"/>
                  </a:lnTo>
                  <a:lnTo>
                    <a:pt x="453644" y="453644"/>
                  </a:lnTo>
                  <a:lnTo>
                    <a:pt x="0" y="453644"/>
                  </a:lnTo>
                  <a:lnTo>
                    <a:pt x="0" y="0"/>
                  </a:lnTo>
                  <a:close/>
                </a:path>
              </a:pathLst>
            </a:custGeom>
            <a:blipFill>
              <a:blip r:embed="rId6"/>
              <a:stretch>
                <a:fillRect r="3" b="3"/>
              </a:stretch>
            </a:blipFill>
          </p:spPr>
        </p:sp>
      </p:grpSp>
      <p:grpSp>
        <p:nvGrpSpPr>
          <p:cNvPr id="13" name="Group 13"/>
          <p:cNvGrpSpPr>
            <a:grpSpLocks noChangeAspect="1"/>
          </p:cNvGrpSpPr>
          <p:nvPr/>
        </p:nvGrpSpPr>
        <p:grpSpPr>
          <a:xfrm>
            <a:off x="17087552" y="7170539"/>
            <a:ext cx="340221" cy="340221"/>
            <a:chOff x="0" y="0"/>
            <a:chExt cx="453628" cy="453628"/>
          </a:xfrm>
        </p:grpSpPr>
        <p:sp>
          <p:nvSpPr>
            <p:cNvPr id="14" name="Freeform 14" descr="preencoded.png"/>
            <p:cNvSpPr/>
            <p:nvPr/>
          </p:nvSpPr>
          <p:spPr>
            <a:xfrm>
              <a:off x="0" y="0"/>
              <a:ext cx="453644" cy="453644"/>
            </a:xfrm>
            <a:custGeom>
              <a:avLst/>
              <a:gdLst/>
              <a:ahLst/>
              <a:cxnLst/>
              <a:rect l="l" t="t" r="r" b="b"/>
              <a:pathLst>
                <a:path w="453644" h="453644">
                  <a:moveTo>
                    <a:pt x="0" y="0"/>
                  </a:moveTo>
                  <a:lnTo>
                    <a:pt x="453644" y="0"/>
                  </a:lnTo>
                  <a:lnTo>
                    <a:pt x="453644" y="453644"/>
                  </a:lnTo>
                  <a:lnTo>
                    <a:pt x="0" y="453644"/>
                  </a:lnTo>
                  <a:lnTo>
                    <a:pt x="0" y="0"/>
                  </a:lnTo>
                  <a:close/>
                </a:path>
              </a:pathLst>
            </a:custGeom>
            <a:blipFill>
              <a:blip r:embed="rId7"/>
              <a:stretch>
                <a:fillRect r="3" b="3"/>
              </a:stretch>
            </a:blipFill>
          </p:spPr>
        </p:sp>
      </p:grpSp>
      <p:sp>
        <p:nvSpPr>
          <p:cNvPr id="15" name="TextBox 15"/>
          <p:cNvSpPr txBox="1"/>
          <p:nvPr/>
        </p:nvSpPr>
        <p:spPr>
          <a:xfrm>
            <a:off x="9879211" y="1715764"/>
            <a:ext cx="8518922" cy="992981"/>
          </a:xfrm>
          <a:prstGeom prst="rect">
            <a:avLst/>
          </a:prstGeom>
        </p:spPr>
        <p:txBody>
          <a:bodyPr lIns="0" tIns="0" rIns="0" bIns="0" rtlCol="0" anchor="t">
            <a:spAutoFit/>
          </a:bodyPr>
          <a:lstStyle/>
          <a:p>
            <a:pPr algn="l">
              <a:lnSpc>
                <a:spcPts val="3562"/>
              </a:lnSpc>
            </a:pPr>
            <a:r>
              <a:rPr lang="en-US" sz="2187">
                <a:solidFill>
                  <a:srgbClr val="272525"/>
                </a:solidFill>
                <a:latin typeface="Inter"/>
                <a:ea typeface="Inter"/>
                <a:cs typeface="Inter"/>
                <a:sym typeface="Inter"/>
              </a:rPr>
              <a:t>Gia đình luôn yêu thương và chăm sóc chúng ta khi chúng ta gặp khó khăn.</a:t>
            </a:r>
          </a:p>
        </p:txBody>
      </p: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F6F4F4"/>
            </a:solidFill>
            <a:ln w="12700">
              <a:solidFill>
                <a:srgbClr val="000000"/>
              </a:solidFill>
            </a:ln>
          </p:spPr>
        </p:sp>
      </p:grpSp>
      <p:grpSp>
        <p:nvGrpSpPr>
          <p:cNvPr id="4" name="Group 4"/>
          <p:cNvGrpSpPr/>
          <p:nvPr/>
        </p:nvGrpSpPr>
        <p:grpSpPr>
          <a:xfrm>
            <a:off x="0" y="0"/>
            <a:ext cx="18288000" cy="10287000"/>
            <a:chOff x="0" y="0"/>
            <a:chExt cx="24384000" cy="13716000"/>
          </a:xfrm>
        </p:grpSpPr>
        <p:sp>
          <p:nvSpPr>
            <p:cNvPr id="5" name="Freeform 5"/>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FFFFFF"/>
            </a:solidFill>
            <a:ln w="12700">
              <a:solidFill>
                <a:srgbClr val="000000"/>
              </a:solidFill>
            </a:ln>
          </p:spPr>
        </p:sp>
      </p:grpSp>
      <p:grpSp>
        <p:nvGrpSpPr>
          <p:cNvPr id="6" name="Group 6"/>
          <p:cNvGrpSpPr>
            <a:grpSpLocks noChangeAspect="1"/>
          </p:cNvGrpSpPr>
          <p:nvPr/>
        </p:nvGrpSpPr>
        <p:grpSpPr>
          <a:xfrm>
            <a:off x="16049019" y="9686925"/>
            <a:ext cx="2153256" cy="514350"/>
            <a:chOff x="0" y="0"/>
            <a:chExt cx="2871008" cy="685800"/>
          </a:xfrm>
        </p:grpSpPr>
        <p:sp>
          <p:nvSpPr>
            <p:cNvPr id="7" name="Freeform 7" descr="preencoded.png">
              <a:hlinkClick r:id="rId3" tooltip="https://gamma.app/?utm_source=made-with-gamma"/>
            </p:cNvPr>
            <p:cNvSpPr/>
            <p:nvPr/>
          </p:nvSpPr>
          <p:spPr>
            <a:xfrm>
              <a:off x="0" y="0"/>
              <a:ext cx="2870962" cy="685800"/>
            </a:xfrm>
            <a:custGeom>
              <a:avLst/>
              <a:gdLst/>
              <a:ahLst/>
              <a:cxnLst/>
              <a:rect l="l" t="t" r="r" b="b"/>
              <a:pathLst>
                <a:path w="2870962" h="685800">
                  <a:moveTo>
                    <a:pt x="0" y="0"/>
                  </a:moveTo>
                  <a:lnTo>
                    <a:pt x="2870962" y="0"/>
                  </a:lnTo>
                  <a:lnTo>
                    <a:pt x="2870962" y="685800"/>
                  </a:lnTo>
                  <a:lnTo>
                    <a:pt x="0" y="685800"/>
                  </a:lnTo>
                  <a:lnTo>
                    <a:pt x="0" y="0"/>
                  </a:lnTo>
                  <a:close/>
                </a:path>
              </a:pathLst>
            </a:custGeom>
            <a:blipFill>
              <a:blip r:embed="rId4"/>
              <a:stretch>
                <a:fillRect r="-1"/>
              </a:stretch>
            </a:blipFill>
          </p:spPr>
        </p:sp>
      </p:grpSp>
      <p:grpSp>
        <p:nvGrpSpPr>
          <p:cNvPr id="8" name="Group 8"/>
          <p:cNvGrpSpPr>
            <a:grpSpLocks noChangeAspect="1"/>
          </p:cNvGrpSpPr>
          <p:nvPr/>
        </p:nvGrpSpPr>
        <p:grpSpPr>
          <a:xfrm>
            <a:off x="100012" y="16817"/>
            <a:ext cx="18288000" cy="10287000"/>
            <a:chOff x="0" y="0"/>
            <a:chExt cx="24384000" cy="13716000"/>
          </a:xfrm>
        </p:grpSpPr>
        <p:sp>
          <p:nvSpPr>
            <p:cNvPr id="9" name="Freeform 9" descr="preencoded.png"/>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lnTo>
                    <a:pt x="0" y="0"/>
                  </a:lnTo>
                  <a:close/>
                </a:path>
              </a:pathLst>
            </a:custGeom>
            <a:blipFill>
              <a:blip r:embed="rId5"/>
              <a:stretch>
                <a:fillRect t="-83333" b="-83333"/>
              </a:stretch>
            </a:blipFill>
          </p:spPr>
        </p:sp>
      </p:grpSp>
      <p:sp>
        <p:nvSpPr>
          <p:cNvPr id="10" name="TextBox 10"/>
          <p:cNvSpPr txBox="1"/>
          <p:nvPr/>
        </p:nvSpPr>
        <p:spPr>
          <a:xfrm>
            <a:off x="6392912" y="8063135"/>
            <a:ext cx="9445526" cy="992981"/>
          </a:xfrm>
          <a:prstGeom prst="rect">
            <a:avLst/>
          </a:prstGeom>
        </p:spPr>
        <p:txBody>
          <a:bodyPr lIns="0" tIns="0" rIns="0" bIns="0" rtlCol="0" anchor="t">
            <a:spAutoFit/>
          </a:bodyPr>
          <a:lstStyle/>
          <a:p>
            <a:pPr algn="l">
              <a:lnSpc>
                <a:spcPts val="3562"/>
              </a:lnSpc>
            </a:pPr>
            <a:r>
              <a:rPr lang="en-US" sz="2187">
                <a:solidFill>
                  <a:srgbClr val="272525"/>
                </a:solidFill>
                <a:latin typeface="Inter"/>
                <a:ea typeface="Inter"/>
                <a:cs typeface="Inter"/>
                <a:sym typeface="Inter"/>
              </a:rPr>
              <a:t>Gấu mẹ nắm tay Gấu con đến phòng khám của bác sĩ Cú. Bác sĩ Cú ân cần nhìn vào hàm răng của Gấu con và nói:</a:t>
            </a:r>
          </a:p>
        </p:txBody>
      </p:sp>
      <p:sp>
        <p:nvSpPr>
          <p:cNvPr id="11" name="TextBox 11"/>
          <p:cNvSpPr txBox="1"/>
          <p:nvPr/>
        </p:nvSpPr>
        <p:spPr>
          <a:xfrm>
            <a:off x="8675489" y="8986167"/>
            <a:ext cx="9020324" cy="992981"/>
          </a:xfrm>
          <a:prstGeom prst="rect">
            <a:avLst/>
          </a:prstGeom>
        </p:spPr>
        <p:txBody>
          <a:bodyPr lIns="0" tIns="0" rIns="0" bIns="0" rtlCol="0" anchor="t">
            <a:spAutoFit/>
          </a:bodyPr>
          <a:lstStyle/>
          <a:p>
            <a:pPr algn="l">
              <a:lnSpc>
                <a:spcPts val="3562"/>
              </a:lnSpc>
            </a:pPr>
            <a:r>
              <a:rPr lang="en-US" sz="2187">
                <a:solidFill>
                  <a:srgbClr val="272525"/>
                </a:solidFill>
                <a:latin typeface="Inter"/>
                <a:ea typeface="Inter"/>
                <a:cs typeface="Inter"/>
                <a:sym typeface="Inter"/>
              </a:rPr>
              <a:t>“Bạn Gấu này bị sâu răng rồi! Nhưng đừng lo, bác sĩ sẽ chữa ngay cho con để con không còn đau nữa.”</a:t>
            </a:r>
          </a:p>
        </p:txBody>
      </p:sp>
      <p:grpSp>
        <p:nvGrpSpPr>
          <p:cNvPr id="12" name="Group 12"/>
          <p:cNvGrpSpPr/>
          <p:nvPr/>
        </p:nvGrpSpPr>
        <p:grpSpPr>
          <a:xfrm>
            <a:off x="7850237" y="5639544"/>
            <a:ext cx="38100" cy="1545134"/>
            <a:chOff x="0" y="0"/>
            <a:chExt cx="50800" cy="2060178"/>
          </a:xfrm>
        </p:grpSpPr>
        <p:sp>
          <p:nvSpPr>
            <p:cNvPr id="13" name="Freeform 13"/>
            <p:cNvSpPr/>
            <p:nvPr/>
          </p:nvSpPr>
          <p:spPr>
            <a:xfrm>
              <a:off x="0" y="0"/>
              <a:ext cx="50800" cy="2060194"/>
            </a:xfrm>
            <a:custGeom>
              <a:avLst/>
              <a:gdLst/>
              <a:ahLst/>
              <a:cxnLst/>
              <a:rect l="l" t="t" r="r" b="b"/>
              <a:pathLst>
                <a:path w="50800" h="2060194">
                  <a:moveTo>
                    <a:pt x="0" y="0"/>
                  </a:moveTo>
                  <a:lnTo>
                    <a:pt x="50800" y="0"/>
                  </a:lnTo>
                  <a:lnTo>
                    <a:pt x="50800" y="2060194"/>
                  </a:lnTo>
                  <a:lnTo>
                    <a:pt x="0" y="2060194"/>
                  </a:lnTo>
                  <a:close/>
                </a:path>
              </a:pathLst>
            </a:custGeom>
            <a:solidFill>
              <a:srgbClr val="4950BC"/>
            </a:solidFill>
            <a:ln w="12700">
              <a:solidFill>
                <a:srgbClr val="000000"/>
              </a:solidFill>
            </a:ln>
          </p:spPr>
        </p:sp>
      </p:grpSp>
    </p:spTree>
  </p:cSld>
  <p:clrMapOvr>
    <a:masterClrMapping/>
  </p:clrMapOvr>
  <p:transition spd="slow">
    <p:push dir="u"/>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70</TotalTime>
  <Words>452</Words>
  <Application>Microsoft Office PowerPoint</Application>
  <PresentationFormat>Custom</PresentationFormat>
  <Paragraphs>46</Paragraphs>
  <Slides>12</Slides>
  <Notes>8</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12</vt:i4>
      </vt:variant>
    </vt:vector>
  </HeadingPairs>
  <TitlesOfParts>
    <vt:vector size="19" baseType="lpstr">
      <vt:lpstr>Arial</vt:lpstr>
      <vt:lpstr>Times New Roman</vt:lpstr>
      <vt:lpstr>Times New Roman Bold</vt:lpstr>
      <vt:lpstr>Calibri</vt:lpstr>
      <vt:lpstr>Inter Bold</vt:lpstr>
      <vt:lpstr>Inter</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gấu con bị sâu răng.pptx</dc:title>
  <cp:lastModifiedBy>DELL</cp:lastModifiedBy>
  <cp:revision>2</cp:revision>
  <dcterms:created xsi:type="dcterms:W3CDTF">2006-08-16T00:00:00Z</dcterms:created>
  <dcterms:modified xsi:type="dcterms:W3CDTF">2025-11-27T15:04:50Z</dcterms:modified>
  <dc:identifier>DAG53onYpCY</dc:identifier>
</cp:coreProperties>
</file>